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F6A63-77A5-4742-B379-D3F9E26829F3}" type="datetimeFigureOut">
              <a:rPr lang="en-US" smtClean="0"/>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F6A63-77A5-4742-B379-D3F9E26829F3}" type="datetimeFigureOut">
              <a:rPr lang="en-US" smtClean="0"/>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F6A63-77A5-4742-B379-D3F9E26829F3}" type="datetimeFigureOut">
              <a:rPr lang="en-US" smtClean="0"/>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F6A63-77A5-4742-B379-D3F9E26829F3}" type="datetimeFigureOut">
              <a:rPr lang="en-US" smtClean="0"/>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F6A63-77A5-4742-B379-D3F9E26829F3}" type="datetimeFigureOut">
              <a:rPr lang="en-US" smtClean="0"/>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F6A63-77A5-4742-B379-D3F9E26829F3}" type="datetimeFigureOut">
              <a:rPr lang="en-US" smtClean="0"/>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F6A63-77A5-4742-B379-D3F9E26829F3}" type="datetimeFigureOut">
              <a:rPr lang="en-US" smtClean="0"/>
              <a:t>12/15/2012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F6A63-77A5-4742-B379-D3F9E26829F3}" type="datetimeFigureOut">
              <a:rPr lang="en-US" smtClean="0"/>
              <a:t>12/15/2012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F6A63-77A5-4742-B379-D3F9E26829F3}" type="datetimeFigureOut">
              <a:rPr lang="en-US" smtClean="0"/>
              <a:t>12/15/2012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F6A63-77A5-4742-B379-D3F9E26829F3}" type="datetimeFigureOut">
              <a:rPr lang="en-US" smtClean="0"/>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F6A63-77A5-4742-B379-D3F9E26829F3}" type="datetimeFigureOut">
              <a:rPr lang="en-US" smtClean="0"/>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28A54-C298-4402-985F-8197EFEBAB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F6A63-77A5-4742-B379-D3F9E26829F3}" type="datetimeFigureOut">
              <a:rPr lang="en-US" smtClean="0"/>
              <a:t>12/15/2012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28A54-C298-4402-985F-8197EFEBAB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ealth.nytimes.com/health/guides/disease/yellow-fever/overview.html" TargetMode="External"/><Relationship Id="rId2" Type="http://schemas.openxmlformats.org/officeDocument/2006/relationships/hyperlink" Target="http://en.wikipedia.org/wiki/Yellow_fever" TargetMode="External"/><Relationship Id="rId1" Type="http://schemas.openxmlformats.org/officeDocument/2006/relationships/slideLayout" Target="../slideLayouts/slideLayout2.xml"/><Relationship Id="rId4" Type="http://schemas.openxmlformats.org/officeDocument/2006/relationships/hyperlink" Target="http://virus.emedtv.com/yellow-fever/yellow-fever-symptom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images.fineartamerica.com/images-medium-large/yellow-fever-teddy-campagna.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p:txBody>
          <a:bodyPr>
            <a:normAutofit/>
          </a:bodyPr>
          <a:lstStyle/>
          <a:p>
            <a:r>
              <a:rPr lang="en-US" sz="6000" b="1" dirty="0" smtClean="0">
                <a:solidFill>
                  <a:schemeClr val="tx1">
                    <a:lumMod val="95000"/>
                    <a:lumOff val="5000"/>
                  </a:schemeClr>
                </a:solidFill>
                <a:effectLst>
                  <a:glow rad="101600">
                    <a:srgbClr val="FFC000">
                      <a:alpha val="60000"/>
                    </a:srgbClr>
                  </a:glow>
                  <a:outerShdw blurRad="63500" sx="102000" sy="102000" algn="ctr" rotWithShape="0">
                    <a:prstClr val="black">
                      <a:alpha val="40000"/>
                    </a:prstClr>
                  </a:outerShdw>
                </a:effectLst>
                <a:latin typeface="Baskerville Old Face" pitchFamily="18" charset="0"/>
              </a:rPr>
              <a:t>Yellow Fever</a:t>
            </a:r>
            <a:endParaRPr lang="en-US" sz="6000" b="1" dirty="0">
              <a:solidFill>
                <a:schemeClr val="tx1">
                  <a:lumMod val="95000"/>
                  <a:lumOff val="5000"/>
                </a:schemeClr>
              </a:solidFill>
              <a:effectLst>
                <a:glow rad="101600">
                  <a:srgbClr val="FFC000">
                    <a:alpha val="60000"/>
                  </a:srgbClr>
                </a:glow>
                <a:outerShdw blurRad="63500" sx="102000" sy="102000" algn="ctr" rotWithShape="0">
                  <a:prstClr val="black">
                    <a:alpha val="40000"/>
                  </a:prstClr>
                </a:outerShdw>
              </a:effectLst>
              <a:latin typeface="Baskerville Old Face" pitchFamily="18" charset="0"/>
            </a:endParaRPr>
          </a:p>
        </p:txBody>
      </p:sp>
      <p:sp>
        <p:nvSpPr>
          <p:cNvPr id="3" name="Subtitle 2"/>
          <p:cNvSpPr>
            <a:spLocks noGrp="1"/>
          </p:cNvSpPr>
          <p:nvPr>
            <p:ph type="subTitle" idx="1"/>
          </p:nvPr>
        </p:nvSpPr>
        <p:spPr/>
        <p:txBody>
          <a:bodyPr/>
          <a:lstStyle/>
          <a:p>
            <a:r>
              <a:rPr lang="en-US" sz="4000" b="1" i="1" dirty="0" smtClean="0">
                <a:solidFill>
                  <a:schemeClr val="tx1"/>
                </a:solidFill>
                <a:latin typeface="Brush Script MT" pitchFamily="66" charset="0"/>
              </a:rPr>
              <a:t>Tatiana Giron.</a:t>
            </a:r>
          </a:p>
          <a:p>
            <a:r>
              <a:rPr lang="en-US" sz="4000" b="1" i="1" dirty="0" smtClean="0">
                <a:solidFill>
                  <a:schemeClr val="tx1"/>
                </a:solidFill>
                <a:latin typeface="Brush Script MT" pitchFamily="66" charset="0"/>
              </a:rPr>
              <a:t>Period: 6 </a:t>
            </a:r>
          </a:p>
          <a:p>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How many people lives were lost by disease each year?</a:t>
            </a:r>
            <a:endParaRPr lang="en-US" sz="3600" b="1" dirty="0"/>
          </a:p>
        </p:txBody>
      </p:sp>
      <p:sp>
        <p:nvSpPr>
          <p:cNvPr id="3" name="Content Placeholder 2"/>
          <p:cNvSpPr>
            <a:spLocks noGrp="1"/>
          </p:cNvSpPr>
          <p:nvPr>
            <p:ph idx="1"/>
          </p:nvPr>
        </p:nvSpPr>
        <p:spPr/>
        <p:txBody>
          <a:bodyPr>
            <a:normAutofit/>
          </a:bodyPr>
          <a:lstStyle/>
          <a:p>
            <a:r>
              <a:rPr lang="en-US" sz="2400" dirty="0"/>
              <a:t> </a:t>
            </a:r>
            <a:r>
              <a:rPr lang="en-US" sz="2400" dirty="0" smtClean="0"/>
              <a:t>WHO </a:t>
            </a:r>
            <a:r>
              <a:rPr lang="en-US" sz="2400" dirty="0" smtClean="0"/>
              <a:t>“(World Health Organization)" </a:t>
            </a:r>
            <a:r>
              <a:rPr lang="en-US" sz="2400" dirty="0" smtClean="0"/>
              <a:t>officially estimates that there are 200,000 cases of disease and 30,000 deaths a year; the number of officially reported cases is far lower. An estimated 90% of the infections occur on the African continent.</a:t>
            </a:r>
          </a:p>
          <a:p>
            <a:r>
              <a:rPr lang="en-US" sz="2400" dirty="0"/>
              <a:t>90% of cases occur in Africa, 10% in South </a:t>
            </a:r>
            <a:r>
              <a:rPr lang="en-US" sz="2400" dirty="0" smtClean="0"/>
              <a:t>America.</a:t>
            </a:r>
            <a:endParaRPr lang="en-US" sz="2400"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i="1" dirty="0" smtClean="0"/>
              <a:t>List of some websites with this information.</a:t>
            </a:r>
            <a:endParaRPr lang="en-US" sz="3600" i="1" dirty="0"/>
          </a:p>
        </p:txBody>
      </p:sp>
      <p:sp>
        <p:nvSpPr>
          <p:cNvPr id="3" name="Content Placeholder 2"/>
          <p:cNvSpPr>
            <a:spLocks noGrp="1"/>
          </p:cNvSpPr>
          <p:nvPr>
            <p:ph idx="1"/>
          </p:nvPr>
        </p:nvSpPr>
        <p:spPr/>
        <p:txBody>
          <a:bodyPr/>
          <a:lstStyle/>
          <a:p>
            <a:pPr>
              <a:buNone/>
            </a:pPr>
            <a:r>
              <a:rPr lang="en-US" dirty="0" smtClean="0">
                <a:latin typeface="Algerian"/>
                <a:hlinkClick r:id="rId2"/>
              </a:rPr>
              <a:t>•</a:t>
            </a:r>
            <a:r>
              <a:rPr lang="en-US" dirty="0" smtClean="0">
                <a:hlinkClick r:id="rId2"/>
              </a:rPr>
              <a:t>http://en.wikipedia.org/wiki/Yellow_fever</a:t>
            </a:r>
            <a:endParaRPr lang="en-US" dirty="0" smtClean="0"/>
          </a:p>
          <a:p>
            <a:pPr>
              <a:buNone/>
            </a:pPr>
            <a:endParaRPr lang="en-US" dirty="0" smtClean="0"/>
          </a:p>
          <a:p>
            <a:pPr>
              <a:buNone/>
            </a:pPr>
            <a:r>
              <a:rPr lang="en-US" dirty="0" smtClean="0">
                <a:latin typeface="Algerian"/>
                <a:hlinkClick r:id="rId3"/>
              </a:rPr>
              <a:t>•</a:t>
            </a:r>
            <a:r>
              <a:rPr lang="en-US" dirty="0" smtClean="0">
                <a:hlinkClick r:id="rId3"/>
              </a:rPr>
              <a:t>http://health.nytimes.com/health/guides/disease/yellow-fever/overview.html</a:t>
            </a:r>
            <a:endParaRPr lang="en-US" dirty="0" smtClean="0"/>
          </a:p>
          <a:p>
            <a:pPr>
              <a:buNone/>
            </a:pPr>
            <a:endParaRPr lang="en-US" dirty="0" smtClean="0"/>
          </a:p>
          <a:p>
            <a:pPr>
              <a:buNone/>
            </a:pPr>
            <a:r>
              <a:rPr lang="en-US" dirty="0" smtClean="0">
                <a:latin typeface="Algerian"/>
                <a:hlinkClick r:id="rId4"/>
              </a:rPr>
              <a:t>•</a:t>
            </a:r>
            <a:r>
              <a:rPr lang="en-US" dirty="0" smtClean="0">
                <a:hlinkClick r:id="rId4"/>
              </a:rPr>
              <a:t>http://virus.emedtv.com/yellow-fever/yellow-fever-symptoms.html</a:t>
            </a:r>
            <a:endParaRPr lang="en-US" dirty="0" smtClean="0"/>
          </a:p>
          <a:p>
            <a:pPr>
              <a:buNone/>
            </a:pPr>
            <a:endParaRPr lang="en-US" dirty="0"/>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S</a:t>
            </a:r>
            <a:r>
              <a:rPr lang="en-US" sz="3200" b="1" dirty="0" smtClean="0"/>
              <a:t>pecies of mosquitoes that carry yellow fever.</a:t>
            </a:r>
            <a:endParaRPr lang="en-US" sz="3200" b="1" dirty="0"/>
          </a:p>
        </p:txBody>
      </p:sp>
      <p:sp>
        <p:nvSpPr>
          <p:cNvPr id="3" name="Content Placeholder 2"/>
          <p:cNvSpPr>
            <a:spLocks noGrp="1"/>
          </p:cNvSpPr>
          <p:nvPr>
            <p:ph sz="half" idx="1"/>
          </p:nvPr>
        </p:nvSpPr>
        <p:spPr/>
        <p:txBody>
          <a:bodyPr>
            <a:normAutofit/>
          </a:bodyPr>
          <a:lstStyle/>
          <a:p>
            <a:r>
              <a:rPr lang="en-US" sz="1800" b="1" i="1" u="sng" dirty="0"/>
              <a:t>Aedes aegypti </a:t>
            </a:r>
            <a:r>
              <a:rPr lang="en-US" sz="2400" dirty="0"/>
              <a:t>- </a:t>
            </a:r>
            <a:r>
              <a:rPr lang="en-US" sz="1800" dirty="0"/>
              <a:t>also called the </a:t>
            </a:r>
            <a:r>
              <a:rPr lang="en-US" sz="1800" dirty="0" smtClean="0"/>
              <a:t>"Yellow fever-Mosquito</a:t>
            </a:r>
            <a:r>
              <a:rPr lang="en-US" sz="1800" dirty="0"/>
              <a:t>"</a:t>
            </a:r>
            <a:endParaRPr lang="en-US" sz="2400" dirty="0"/>
          </a:p>
        </p:txBody>
      </p:sp>
      <p:sp>
        <p:nvSpPr>
          <p:cNvPr id="4" name="Content Placeholder 3"/>
          <p:cNvSpPr>
            <a:spLocks noGrp="1"/>
          </p:cNvSpPr>
          <p:nvPr>
            <p:ph sz="half" idx="2"/>
          </p:nvPr>
        </p:nvSpPr>
        <p:spPr/>
        <p:txBody>
          <a:bodyPr>
            <a:normAutofit/>
          </a:bodyPr>
          <a:lstStyle/>
          <a:p>
            <a:r>
              <a:rPr lang="en-US" sz="1800" b="1" i="1" u="sng" dirty="0" smtClean="0"/>
              <a:t>Haemagogus.</a:t>
            </a:r>
            <a:endParaRPr lang="en-US" sz="1800" b="1" i="1" u="sng" dirty="0"/>
          </a:p>
        </p:txBody>
      </p:sp>
      <p:pic>
        <p:nvPicPr>
          <p:cNvPr id="15362" name="Picture 2" descr="http://www.biologie.uni-regensburg.de/Zoologie/Boeckh/Bosch/aedes.gif"/>
          <p:cNvPicPr>
            <a:picLocks noChangeAspect="1" noChangeArrowheads="1"/>
          </p:cNvPicPr>
          <p:nvPr/>
        </p:nvPicPr>
        <p:blipFill>
          <a:blip r:embed="rId2" cstate="print"/>
          <a:srcRect/>
          <a:stretch>
            <a:fillRect/>
          </a:stretch>
        </p:blipFill>
        <p:spPr bwMode="auto">
          <a:xfrm>
            <a:off x="228600" y="2438400"/>
            <a:ext cx="4191000" cy="3476626"/>
          </a:xfrm>
          <a:prstGeom prst="rect">
            <a:avLst/>
          </a:prstGeom>
          <a:noFill/>
        </p:spPr>
      </p:pic>
      <p:pic>
        <p:nvPicPr>
          <p:cNvPr id="15364" name="Picture 4" descr="http://t0.gstatic.com/images?q=tbn:ANd9GcSwK-J__l8Kp47M01udnXaEkAw_n8DBPrGTdueWd2PshgGzcnXQFv6GiInvcA"/>
          <p:cNvPicPr>
            <a:picLocks noChangeAspect="1" noChangeArrowheads="1"/>
          </p:cNvPicPr>
          <p:nvPr/>
        </p:nvPicPr>
        <p:blipFill>
          <a:blip r:embed="rId3" cstate="print">
            <a:lum bright="10000"/>
          </a:blip>
          <a:srcRect r="2000" b="8546"/>
          <a:stretch>
            <a:fillRect/>
          </a:stretch>
        </p:blipFill>
        <p:spPr bwMode="auto">
          <a:xfrm>
            <a:off x="4724400" y="2514600"/>
            <a:ext cx="3733800" cy="3352800"/>
          </a:xfrm>
          <a:prstGeom prst="rect">
            <a:avLst/>
          </a:prstGeom>
          <a:noFill/>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smtClean="0">
                <a:latin typeface="Arial Narrow" pitchFamily="34" charset="0"/>
              </a:rPr>
              <a:t>Transmission.</a:t>
            </a:r>
            <a:endParaRPr lang="en-US" sz="3200" i="1" dirty="0">
              <a:latin typeface="Arial Narrow" pitchFamily="34" charset="0"/>
            </a:endParaRPr>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normAutofit/>
          </a:bodyPr>
          <a:lstStyle/>
          <a:p>
            <a:r>
              <a:rPr lang="en-US" sz="1800" i="1" dirty="0"/>
              <a:t>Yellow fever is a disease carried by female mosquitoes of two species (Aedes and Haemogogus species). Mosquitoes pass yellow fever to humans through a small amount of saliva when they bite. The species of mosquito that carry yellow fever are native to sub-Saharan Africa and South </a:t>
            </a:r>
            <a:r>
              <a:rPr lang="en-US" sz="1800" i="1" dirty="0" smtClean="0"/>
              <a:t>America.</a:t>
            </a:r>
          </a:p>
        </p:txBody>
      </p:sp>
      <p:pic>
        <p:nvPicPr>
          <p:cNvPr id="14338" name="Picture 2" descr="http://pabook.libraries.psu.edu/palitmap/YellowFeverMosquito.jpg"/>
          <p:cNvPicPr>
            <a:picLocks noChangeAspect="1" noChangeArrowheads="1"/>
          </p:cNvPicPr>
          <p:nvPr/>
        </p:nvPicPr>
        <p:blipFill>
          <a:blip r:embed="rId2" cstate="print"/>
          <a:srcRect/>
          <a:stretch>
            <a:fillRect/>
          </a:stretch>
        </p:blipFill>
        <p:spPr bwMode="auto">
          <a:xfrm>
            <a:off x="3810000" y="228600"/>
            <a:ext cx="4572000" cy="3124200"/>
          </a:xfrm>
          <a:prstGeom prst="rect">
            <a:avLst/>
          </a:prstGeom>
          <a:noFill/>
        </p:spPr>
      </p:pic>
      <p:pic>
        <p:nvPicPr>
          <p:cNvPr id="14340" name="Picture 4" descr="http://www.empowher.com/files/ebsco/images/si55551244.jpg"/>
          <p:cNvPicPr>
            <a:picLocks noChangeAspect="1" noChangeArrowheads="1"/>
          </p:cNvPicPr>
          <p:nvPr/>
        </p:nvPicPr>
        <p:blipFill>
          <a:blip r:embed="rId3" cstate="print"/>
          <a:srcRect/>
          <a:stretch>
            <a:fillRect/>
          </a:stretch>
        </p:blipFill>
        <p:spPr bwMode="auto">
          <a:xfrm>
            <a:off x="4114800" y="3657600"/>
            <a:ext cx="3810000" cy="2486026"/>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i="1" dirty="0" smtClean="0"/>
              <a:t>Symptoms of yellow fever.</a:t>
            </a:r>
            <a:endParaRPr lang="en-US" sz="2400" i="1" dirty="0"/>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noAutofit/>
          </a:bodyPr>
          <a:lstStyle/>
          <a:p>
            <a:r>
              <a:rPr lang="en-US" sz="1800" i="1" dirty="0" smtClean="0"/>
              <a:t>In mild cases, some people have no symptoms, while others may have a fever, bloody nose, and a slow heartbeat. In more severe cases, symptoms can appear in three stages. Stage 1 usually includes things like a high fever, vomiting, and neck and back pain. In Stage 2 the fever can end and some people recover entirely. Those who progress to Stage 3 will see their fever return and may experience, organ failure, or even death.</a:t>
            </a:r>
            <a:endParaRPr lang="en-US" sz="1800" i="1" dirty="0"/>
          </a:p>
        </p:txBody>
      </p:sp>
      <p:pic>
        <p:nvPicPr>
          <p:cNvPr id="16386" name="Picture 2" descr="0002_symptoms.jpg"/>
          <p:cNvPicPr>
            <a:picLocks noChangeAspect="1" noChangeArrowheads="1"/>
          </p:cNvPicPr>
          <p:nvPr/>
        </p:nvPicPr>
        <p:blipFill>
          <a:blip r:embed="rId2" cstate="print"/>
          <a:srcRect/>
          <a:stretch>
            <a:fillRect/>
          </a:stretch>
        </p:blipFill>
        <p:spPr bwMode="auto">
          <a:xfrm>
            <a:off x="3352800" y="990600"/>
            <a:ext cx="5562600" cy="4953000"/>
          </a:xfrm>
          <a:prstGeom prst="rect">
            <a:avLst/>
          </a:prstGeom>
          <a:noFill/>
        </p:spPr>
      </p:pic>
      <p:sp>
        <p:nvSpPr>
          <p:cNvPr id="6" name="Rectangle 5"/>
          <p:cNvSpPr/>
          <p:nvPr/>
        </p:nvSpPr>
        <p:spPr>
          <a:xfrm>
            <a:off x="4572000" y="5943600"/>
            <a:ext cx="3733800" cy="1200329"/>
          </a:xfrm>
          <a:prstGeom prst="rect">
            <a:avLst/>
          </a:prstGeom>
        </p:spPr>
        <p:txBody>
          <a:bodyPr wrap="square">
            <a:spAutoFit/>
          </a:bodyPr>
          <a:lstStyle/>
          <a:p>
            <a:r>
              <a:rPr lang="en-US" dirty="0"/>
              <a:t>Symptoms occur within three to six days after exposure.</a:t>
            </a:r>
          </a:p>
          <a:p>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Who gets yellow fever?</a:t>
            </a:r>
            <a:br>
              <a:rPr lang="en-US" b="1" dirty="0"/>
            </a:br>
            <a:endParaRPr lang="en-US" dirty="0"/>
          </a:p>
        </p:txBody>
      </p:sp>
      <p:sp>
        <p:nvSpPr>
          <p:cNvPr id="3" name="Content Placeholder 2"/>
          <p:cNvSpPr>
            <a:spLocks noGrp="1"/>
          </p:cNvSpPr>
          <p:nvPr>
            <p:ph idx="1"/>
          </p:nvPr>
        </p:nvSpPr>
        <p:spPr/>
        <p:txBody>
          <a:bodyPr>
            <a:normAutofit/>
          </a:bodyPr>
          <a:lstStyle/>
          <a:p>
            <a:r>
              <a:rPr lang="en-US" sz="2400" i="1" dirty="0"/>
              <a:t>This disease can affect both sexes, all ages and races. Jungle yellow fever, of tropical Central and South America, occurs predominantly among adult males 20 to 40 years old who are exposed in the tropical forests.</a:t>
            </a:r>
          </a:p>
        </p:txBody>
      </p:sp>
      <p:pic>
        <p:nvPicPr>
          <p:cNvPr id="17410" name="Picture 2" descr="http://2.bp.blogspot.com/-9INSY1_q04I/Thdr-S3wiQI/AAAAAAAAHwY/T3rBkPJMK8I/s1600/yellow+fever+virus.jpg"/>
          <p:cNvPicPr>
            <a:picLocks noChangeAspect="1" noChangeArrowheads="1"/>
          </p:cNvPicPr>
          <p:nvPr/>
        </p:nvPicPr>
        <p:blipFill>
          <a:blip r:embed="rId2" cstate="print"/>
          <a:srcRect/>
          <a:stretch>
            <a:fillRect/>
          </a:stretch>
        </p:blipFill>
        <p:spPr bwMode="auto">
          <a:xfrm>
            <a:off x="1066800" y="3429000"/>
            <a:ext cx="6667500" cy="3248026"/>
          </a:xfrm>
          <a:prstGeom prst="rect">
            <a:avLst/>
          </a:prstGeom>
          <a:noFill/>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dirty="0" smtClean="0"/>
              <a:t>How does it spread from human to human or does it?</a:t>
            </a:r>
            <a:endParaRPr lang="en-US" dirty="0"/>
          </a:p>
        </p:txBody>
      </p:sp>
      <p:sp>
        <p:nvSpPr>
          <p:cNvPr id="3" name="Content Placeholder 2"/>
          <p:cNvSpPr>
            <a:spLocks noGrp="1"/>
          </p:cNvSpPr>
          <p:nvPr>
            <p:ph idx="1"/>
          </p:nvPr>
        </p:nvSpPr>
        <p:spPr/>
        <p:txBody>
          <a:bodyPr/>
          <a:lstStyle/>
          <a:p>
            <a:r>
              <a:rPr lang="en-US" i="1" dirty="0" smtClean="0"/>
              <a:t>Yellow fever, however, CANNOT be passed from one human being to another. Rather, the virus responsible for yellow fever is transmitted through an intermediate vector—a mosquito—which carries the virus from one host to another.</a:t>
            </a:r>
          </a:p>
          <a:p>
            <a:endParaRPr lang="en-US"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3100" dirty="0"/>
              <a:t>Treatment and Prevention:</a:t>
            </a:r>
            <a:endParaRPr lang="en-US"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lstStyle/>
          <a:p>
            <a:pPr algn="ctr"/>
            <a:endParaRPr lang="en-US" sz="1800" b="1" i="1" dirty="0" smtClean="0"/>
          </a:p>
          <a:p>
            <a:pPr algn="ctr"/>
            <a:r>
              <a:rPr lang="en-US" sz="1800" b="1" i="1" dirty="0" smtClean="0"/>
              <a:t>-Yellow </a:t>
            </a:r>
            <a:r>
              <a:rPr lang="en-US" sz="1800" b="1" i="1" dirty="0"/>
              <a:t>fever vaccine exists</a:t>
            </a:r>
            <a:endParaRPr lang="en-US" sz="1800" i="1" dirty="0"/>
          </a:p>
          <a:p>
            <a:pPr algn="ctr"/>
            <a:r>
              <a:rPr lang="en-US" sz="1800" b="1" i="1" dirty="0" smtClean="0"/>
              <a:t>-Avoidance </a:t>
            </a:r>
            <a:r>
              <a:rPr lang="en-US" sz="1800" b="1" i="1" dirty="0"/>
              <a:t>of mosquito bites (covering of exposed skin/repellent)</a:t>
            </a:r>
            <a:endParaRPr lang="en-US" sz="1800" i="1" dirty="0"/>
          </a:p>
          <a:p>
            <a:pPr algn="ctr"/>
            <a:endParaRPr lang="en-US" sz="1800" b="1" i="1" dirty="0" smtClean="0"/>
          </a:p>
          <a:p>
            <a:pPr algn="ctr"/>
            <a:r>
              <a:rPr lang="en-US" sz="1800" b="1" i="1" dirty="0"/>
              <a:t>-</a:t>
            </a:r>
            <a:r>
              <a:rPr lang="en-US" sz="1800" b="1" i="1" dirty="0" smtClean="0"/>
              <a:t>Rest </a:t>
            </a:r>
            <a:r>
              <a:rPr lang="en-US" sz="1800" b="1" i="1" dirty="0"/>
              <a:t>&amp; fluids is crucial to reduce symptoms</a:t>
            </a:r>
            <a:endParaRPr lang="en-US" sz="1800" i="1" dirty="0"/>
          </a:p>
          <a:p>
            <a:pPr algn="ctr"/>
            <a:endParaRPr lang="en-US" sz="1800" b="1" i="1" dirty="0" smtClean="0"/>
          </a:p>
          <a:p>
            <a:pPr algn="ctr"/>
            <a:r>
              <a:rPr lang="en-US" sz="1800" b="1" i="1" dirty="0" smtClean="0"/>
              <a:t>-Hospitalization</a:t>
            </a:r>
            <a:endParaRPr lang="en-US" sz="1800" i="1" dirty="0"/>
          </a:p>
          <a:p>
            <a:pPr algn="ctr"/>
            <a:endParaRPr lang="en-US" sz="1800" b="1" i="1" dirty="0" smtClean="0"/>
          </a:p>
          <a:p>
            <a:pPr algn="ctr"/>
            <a:r>
              <a:rPr lang="en-US" sz="1800" b="1" i="1" dirty="0"/>
              <a:t>-</a:t>
            </a:r>
            <a:r>
              <a:rPr lang="en-US" sz="1800" b="1" i="1" dirty="0" smtClean="0"/>
              <a:t>No </a:t>
            </a:r>
            <a:r>
              <a:rPr lang="en-US" sz="1800" b="1" i="1" dirty="0"/>
              <a:t>cure </a:t>
            </a:r>
            <a:r>
              <a:rPr lang="en-US" sz="1800" b="1" i="1" dirty="0" smtClean="0"/>
              <a:t>exists </a:t>
            </a:r>
            <a:r>
              <a:rPr lang="en-US" sz="1800" b="1" i="1" dirty="0"/>
              <a:t>once acquired</a:t>
            </a:r>
            <a:endParaRPr lang="en-US" sz="1800" i="1" dirty="0"/>
          </a:p>
          <a:p>
            <a:endParaRPr lang="en-US" dirty="0"/>
          </a:p>
        </p:txBody>
      </p:sp>
      <p:pic>
        <p:nvPicPr>
          <p:cNvPr id="18434" name="Picture 2" descr="0000004_vaccine.jpg"/>
          <p:cNvPicPr>
            <a:picLocks noChangeAspect="1" noChangeArrowheads="1"/>
          </p:cNvPicPr>
          <p:nvPr/>
        </p:nvPicPr>
        <p:blipFill>
          <a:blip r:embed="rId2" cstate="print"/>
          <a:srcRect/>
          <a:stretch>
            <a:fillRect/>
          </a:stretch>
        </p:blipFill>
        <p:spPr bwMode="auto">
          <a:xfrm>
            <a:off x="3657600" y="914400"/>
            <a:ext cx="5181600" cy="4619626"/>
          </a:xfrm>
          <a:prstGeom prst="rect">
            <a:avLst/>
          </a:prstGeom>
          <a:noFill/>
        </p:spPr>
      </p:pic>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1" dirty="0" smtClean="0"/>
              <a:t>Where was The Yellow Fever found in the world?</a:t>
            </a:r>
            <a:endParaRPr lang="en-US" sz="3200" b="1" i="1" dirty="0"/>
          </a:p>
        </p:txBody>
      </p:sp>
      <p:sp>
        <p:nvSpPr>
          <p:cNvPr id="3" name="Content Placeholder 2"/>
          <p:cNvSpPr>
            <a:spLocks noGrp="1"/>
          </p:cNvSpPr>
          <p:nvPr>
            <p:ph idx="1"/>
          </p:nvPr>
        </p:nvSpPr>
        <p:spPr/>
        <p:txBody>
          <a:bodyPr/>
          <a:lstStyle/>
          <a:p>
            <a:endParaRPr lang="en-US" dirty="0"/>
          </a:p>
        </p:txBody>
      </p:sp>
      <p:pic>
        <p:nvPicPr>
          <p:cNvPr id="20482" name="Picture 2" descr="http://www.cdc.gov/mmwr/preview/mmwrhtml/figures/r5907a1f2.gif"/>
          <p:cNvPicPr>
            <a:picLocks noChangeAspect="1" noChangeArrowheads="1"/>
          </p:cNvPicPr>
          <p:nvPr/>
        </p:nvPicPr>
        <p:blipFill>
          <a:blip r:embed="rId2" cstate="print"/>
          <a:srcRect/>
          <a:stretch>
            <a:fillRect/>
          </a:stretch>
        </p:blipFill>
        <p:spPr bwMode="auto">
          <a:xfrm>
            <a:off x="609600" y="1600200"/>
            <a:ext cx="7943850" cy="4648200"/>
          </a:xfrm>
          <a:prstGeom prst="rect">
            <a:avLst/>
          </a:prstGeom>
          <a:noFill/>
        </p:spPr>
      </p:pic>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How did they discover it?</a:t>
            </a:r>
            <a:endParaRPr lang="en-US" sz="2800" dirty="0"/>
          </a:p>
        </p:txBody>
      </p:sp>
      <p:sp>
        <p:nvSpPr>
          <p:cNvPr id="4" name="Text Placeholder 3"/>
          <p:cNvSpPr>
            <a:spLocks noGrp="1"/>
          </p:cNvSpPr>
          <p:nvPr>
            <p:ph type="body" sz="half" idx="2"/>
          </p:nvPr>
        </p:nvSpPr>
        <p:spPr/>
        <p:txBody>
          <a:bodyPr/>
          <a:lstStyle/>
          <a:p>
            <a:endParaRPr lang="en-US" u="sng" dirty="0" smtClean="0"/>
          </a:p>
          <a:p>
            <a:r>
              <a:rPr lang="en-US" sz="1800" u="sng" dirty="0" smtClean="0"/>
              <a:t>Carlos </a:t>
            </a:r>
            <a:r>
              <a:rPr lang="en-US" sz="1800" u="sng" dirty="0"/>
              <a:t>Juan Finlay</a:t>
            </a:r>
            <a:r>
              <a:rPr lang="en-US" sz="1800" dirty="0"/>
              <a:t> </a:t>
            </a:r>
            <a:endParaRPr lang="en-US" sz="1800" dirty="0" smtClean="0"/>
          </a:p>
          <a:p>
            <a:r>
              <a:rPr lang="en-US" sz="1800" dirty="0" smtClean="0"/>
              <a:t>discovered </a:t>
            </a:r>
            <a:r>
              <a:rPr lang="en-US" sz="1800" dirty="0"/>
              <a:t>yellow fever. This renowned physician was born on December 3</a:t>
            </a:r>
            <a:r>
              <a:rPr lang="en-US" sz="1800" baseline="30000" dirty="0"/>
              <a:t>rd</a:t>
            </a:r>
            <a:r>
              <a:rPr lang="en-US" sz="1800" dirty="0"/>
              <a:t>, 1833 in Cuba</a:t>
            </a:r>
            <a:r>
              <a:rPr lang="en-US" sz="1800" dirty="0" smtClean="0"/>
              <a:t>.</a:t>
            </a:r>
          </a:p>
          <a:p>
            <a:endParaRPr lang="en-US" sz="1800" dirty="0" smtClean="0"/>
          </a:p>
          <a:p>
            <a:r>
              <a:rPr lang="en-US" sz="1800" dirty="0"/>
              <a:t>D</a:t>
            </a:r>
            <a:r>
              <a:rPr lang="en-US" sz="1800" dirty="0" smtClean="0"/>
              <a:t>iscovered </a:t>
            </a:r>
            <a:r>
              <a:rPr lang="en-US" sz="1800" dirty="0"/>
              <a:t>how Yellow Fever gets transmitted, via mosquitoes and not through humans</a:t>
            </a:r>
            <a:r>
              <a:rPr lang="en-US" dirty="0"/>
              <a:t>.</a:t>
            </a:r>
          </a:p>
        </p:txBody>
      </p:sp>
      <p:pic>
        <p:nvPicPr>
          <p:cNvPr id="22532" name="Picture 4" descr="Carlos Juan Finlay"/>
          <p:cNvPicPr>
            <a:picLocks noChangeAspect="1" noChangeArrowheads="1"/>
          </p:cNvPicPr>
          <p:nvPr/>
        </p:nvPicPr>
        <p:blipFill>
          <a:blip r:embed="rId2" cstate="print"/>
          <a:srcRect/>
          <a:stretch>
            <a:fillRect/>
          </a:stretch>
        </p:blipFill>
        <p:spPr bwMode="auto">
          <a:xfrm>
            <a:off x="4114800" y="914400"/>
            <a:ext cx="4457700" cy="5114926"/>
          </a:xfrm>
          <a:prstGeom prst="rect">
            <a:avLst/>
          </a:prstGeom>
          <a:noFill/>
        </p:spPr>
      </p:pic>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321</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Yellow Fever</vt:lpstr>
      <vt:lpstr>Species of mosquitoes that carry yellow fever.</vt:lpstr>
      <vt:lpstr>Transmission.</vt:lpstr>
      <vt:lpstr>Symptoms of yellow fever.</vt:lpstr>
      <vt:lpstr>Who gets yellow fever? </vt:lpstr>
      <vt:lpstr>How does it spread from human to human or does it?</vt:lpstr>
      <vt:lpstr> Treatment and Prevention:</vt:lpstr>
      <vt:lpstr>Where was The Yellow Fever found in the world?</vt:lpstr>
      <vt:lpstr>How did they discover it?</vt:lpstr>
      <vt:lpstr>How many people lives were lost by disease each year?</vt:lpstr>
      <vt:lpstr>List of some websites with this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Fever</dc:title>
  <dc:creator>Tatiana</dc:creator>
  <cp:lastModifiedBy>Tatiana</cp:lastModifiedBy>
  <cp:revision>18</cp:revision>
  <dcterms:created xsi:type="dcterms:W3CDTF">2012-12-15T14:47:51Z</dcterms:created>
  <dcterms:modified xsi:type="dcterms:W3CDTF">2012-12-16T13:47:43Z</dcterms:modified>
</cp:coreProperties>
</file>