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58" r:id="rId4"/>
    <p:sldId id="260" r:id="rId5"/>
    <p:sldId id="257"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715A059-851A-454D-8CEB-3C619A627CFA}" type="datetimeFigureOut">
              <a:rPr lang="en-US" smtClean="0"/>
              <a:t>11/23/2012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73FA37AE-6BD2-4E15-918F-57C7A680AEAA}"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15A059-851A-454D-8CEB-3C619A627CFA}" type="datetimeFigureOut">
              <a:rPr lang="en-US" smtClean="0"/>
              <a:t>11/23/2012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FA37AE-6BD2-4E15-918F-57C7A680AEAA}" type="slidenum">
              <a:rPr lang="en-US" smtClean="0"/>
              <a:t>‹#›</a:t>
            </a:fld>
            <a:endParaRPr lang="en-US"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15A059-851A-454D-8CEB-3C619A627CFA}" type="datetimeFigureOut">
              <a:rPr lang="en-US" smtClean="0"/>
              <a:t>11/23/2012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FA37AE-6BD2-4E15-918F-57C7A680AEAA}" type="slidenum">
              <a:rPr lang="en-US" smtClean="0"/>
              <a:t>‹#›</a:t>
            </a:fld>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15A059-851A-454D-8CEB-3C619A627CFA}" type="datetimeFigureOut">
              <a:rPr lang="en-US" smtClean="0"/>
              <a:t>11/23/2012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FA37AE-6BD2-4E15-918F-57C7A680AEAA}" type="slidenum">
              <a:rPr lang="en-US" smtClean="0"/>
              <a:t>‹#›</a:t>
            </a:fld>
            <a:endParaRPr lang="en-US"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715A059-851A-454D-8CEB-3C619A627CFA}" type="datetimeFigureOut">
              <a:rPr lang="en-US" smtClean="0"/>
              <a:t>11/23/2012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FA37AE-6BD2-4E15-918F-57C7A680AEAA}"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15A059-851A-454D-8CEB-3C619A627CFA}" type="datetimeFigureOut">
              <a:rPr lang="en-US" smtClean="0"/>
              <a:t>11/23/2012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FA37AE-6BD2-4E15-918F-57C7A680AEAA}" type="slidenum">
              <a:rPr lang="en-US" smtClean="0"/>
              <a:t>‹#›</a:t>
            </a:fld>
            <a:endParaRPr lang="en-US"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715A059-851A-454D-8CEB-3C619A627CFA}" type="datetimeFigureOut">
              <a:rPr lang="en-US" smtClean="0"/>
              <a:t>11/23/2012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FA37AE-6BD2-4E15-918F-57C7A680AEAA}" type="slidenum">
              <a:rPr lang="en-US" smtClean="0"/>
              <a:t>‹#›</a:t>
            </a:fld>
            <a:endParaRPr 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715A059-851A-454D-8CEB-3C619A627CFA}" type="datetimeFigureOut">
              <a:rPr lang="en-US" smtClean="0"/>
              <a:t>11/23/2012</a:t>
            </a:fld>
            <a:endParaRPr lang="en-US" dirty="0"/>
          </a:p>
        </p:txBody>
      </p:sp>
      <p:sp>
        <p:nvSpPr>
          <p:cNvPr id="8" name="Slide Number Placeholder 7"/>
          <p:cNvSpPr>
            <a:spLocks noGrp="1"/>
          </p:cNvSpPr>
          <p:nvPr>
            <p:ph type="sldNum" sz="quarter" idx="11"/>
          </p:nvPr>
        </p:nvSpPr>
        <p:spPr/>
        <p:txBody>
          <a:bodyPr/>
          <a:lstStyle/>
          <a:p>
            <a:fld id="{73FA37AE-6BD2-4E15-918F-57C7A680AEAA}"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5A059-851A-454D-8CEB-3C619A627CFA}" type="datetimeFigureOut">
              <a:rPr lang="en-US" smtClean="0"/>
              <a:t>11/23/2012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FA37AE-6BD2-4E15-918F-57C7A680AEAA}" type="slidenum">
              <a:rPr lang="en-US" smtClean="0"/>
              <a:t>‹#›</a:t>
            </a:fld>
            <a:endParaRPr 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15A059-851A-454D-8CEB-3C619A627CFA}" type="datetimeFigureOut">
              <a:rPr lang="en-US" smtClean="0"/>
              <a:t>11/23/2012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73FA37AE-6BD2-4E15-918F-57C7A680AEAA}" type="slidenum">
              <a:rPr lang="en-US" smtClean="0"/>
              <a:t>‹#›</a:t>
            </a:fld>
            <a:endParaRPr 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F715A059-851A-454D-8CEB-3C619A627CFA}" type="datetimeFigureOut">
              <a:rPr lang="en-US" smtClean="0"/>
              <a:t>11/23/2012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FA37AE-6BD2-4E15-918F-57C7A680AEAA}" type="slidenum">
              <a:rPr lang="en-US" smtClean="0"/>
              <a:t>‹#›</a:t>
            </a:fld>
            <a:endParaRPr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715A059-851A-454D-8CEB-3C619A627CFA}" type="datetimeFigureOut">
              <a:rPr lang="en-US" smtClean="0"/>
              <a:t>11/23/2012</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3FA37AE-6BD2-4E15-918F-57C7A680AEAA}"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wipe/>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8.xml"/><Relationship Id="rId5" Type="http://schemas.microsoft.com/office/2007/relationships/hdphoto" Target="../media/hdphoto2.wdp"/><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en.wikipedia.org/wiki/Aedes_aegypti"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52600"/>
            <a:ext cx="6480048" cy="2301240"/>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8000" dirty="0" smtClean="0">
                <a:ln w="0"/>
                <a:solidFill>
                  <a:srgbClr val="00B0F0"/>
                </a:solidFill>
                <a:effectLst>
                  <a:glow rad="228600">
                    <a:schemeClr val="accent3">
                      <a:satMod val="175000"/>
                      <a:alpha val="40000"/>
                    </a:schemeClr>
                  </a:glow>
                  <a:reflection blurRad="12700" stA="50000" endPos="50000" dist="5000" dir="5400000" sy="-100000" rotWithShape="0"/>
                </a:effectLst>
                <a:latin typeface="Algerian" pitchFamily="82" charset="0"/>
              </a:rPr>
              <a:t>Yellow fever</a:t>
            </a:r>
            <a:endParaRPr lang="en-US" sz="8000" dirty="0">
              <a:ln w="0"/>
              <a:solidFill>
                <a:srgbClr val="00B0F0"/>
              </a:solidFill>
              <a:effectLst>
                <a:glow rad="228600">
                  <a:schemeClr val="accent3">
                    <a:satMod val="175000"/>
                    <a:alpha val="40000"/>
                  </a:schemeClr>
                </a:glow>
                <a:reflection blurRad="12700" stA="50000" endPos="50000" dist="5000" dir="5400000" sy="-100000" rotWithShape="0"/>
              </a:effectLst>
              <a:latin typeface="Algerian" pitchFamily="82" charset="0"/>
            </a:endParaRPr>
          </a:p>
        </p:txBody>
      </p:sp>
      <p:sp>
        <p:nvSpPr>
          <p:cNvPr id="3" name="Subtitle 2"/>
          <p:cNvSpPr>
            <a:spLocks noGrp="1"/>
          </p:cNvSpPr>
          <p:nvPr>
            <p:ph type="subTitle" idx="1"/>
          </p:nvPr>
        </p:nvSpPr>
        <p:spPr>
          <a:xfrm>
            <a:off x="1447800" y="4191000"/>
            <a:ext cx="6480048" cy="1752600"/>
          </a:xfrm>
        </p:spPr>
        <p:txBody>
          <a:bodyPr>
            <a:normAutofit/>
          </a:bodyPr>
          <a:lstStyle/>
          <a:p>
            <a:endParaRPr lang="en-US" dirty="0" smtClean="0"/>
          </a:p>
          <a:p>
            <a:endParaRPr lang="en-US" dirty="0"/>
          </a:p>
          <a:p>
            <a:r>
              <a:rPr lang="en-US" dirty="0" smtClean="0"/>
              <a:t>                                    </a:t>
            </a:r>
            <a:r>
              <a:rPr lang="en-US" sz="3200" dirty="0" smtClean="0">
                <a:solidFill>
                  <a:schemeClr val="tx1">
                    <a:lumMod val="95000"/>
                    <a:lumOff val="5000"/>
                  </a:schemeClr>
                </a:solidFill>
                <a:latin typeface="Goudy Old Style" pitchFamily="18" charset="0"/>
              </a:rPr>
              <a:t>By: Son Le</a:t>
            </a:r>
            <a:endParaRPr lang="en-US" sz="3200" dirty="0">
              <a:solidFill>
                <a:schemeClr val="tx1">
                  <a:lumMod val="95000"/>
                  <a:lumOff val="5000"/>
                </a:schemeClr>
              </a:solidFill>
              <a:latin typeface="Goudy Old Style" pitchFamily="18" charset="0"/>
            </a:endParaRPr>
          </a:p>
        </p:txBody>
      </p:sp>
    </p:spTree>
    <p:extLst>
      <p:ext uri="{BB962C8B-B14F-4D97-AF65-F5344CB8AC3E}">
        <p14:creationId xmlns:p14="http://schemas.microsoft.com/office/powerpoint/2010/main" val="216585425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body" idx="2"/>
          </p:nvPr>
        </p:nvSpPr>
        <p:spPr>
          <a:xfrm rot="10800000" flipV="1">
            <a:off x="4572000" y="304800"/>
            <a:ext cx="3413125" cy="2743200"/>
          </a:xfrm>
        </p:spPr>
        <p:txBody>
          <a:bodyPr>
            <a:normAutofit/>
          </a:bodyPr>
          <a:lstStyle/>
          <a:p>
            <a:r>
              <a:rPr lang="en-US" sz="2800" dirty="0" smtClean="0">
                <a:latin typeface="Vijaya"/>
                <a:cs typeface="Vijaya"/>
              </a:rPr>
              <a:t>® </a:t>
            </a:r>
            <a:r>
              <a:rPr lang="en-US" sz="2800" dirty="0" smtClean="0"/>
              <a:t>Fever is found in tropical and subtropical areas in </a:t>
            </a:r>
            <a:r>
              <a:rPr lang="en-US" sz="2800" dirty="0"/>
              <a:t>S</a:t>
            </a:r>
            <a:r>
              <a:rPr lang="en-US" sz="2800" dirty="0" smtClean="0"/>
              <a:t>outh </a:t>
            </a:r>
            <a:r>
              <a:rPr lang="en-US" sz="2800" dirty="0"/>
              <a:t>A</a:t>
            </a:r>
            <a:r>
              <a:rPr lang="en-US" sz="2800" dirty="0" smtClean="0"/>
              <a:t>merican and Africa</a:t>
            </a:r>
            <a:endParaRPr lang="en-US" sz="2800" dirty="0"/>
          </a:p>
        </p:txBody>
      </p:sp>
      <p:pic>
        <p:nvPicPr>
          <p:cNvPr id="7" name="Content Placeholder 6"/>
          <p:cNvPicPr>
            <a:picLocks noGrp="1" noChangeAspect="1"/>
          </p:cNvPicPr>
          <p:nvPr>
            <p:ph sz="half" idx="1"/>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914400" y="1302091"/>
            <a:ext cx="2917984" cy="5069013"/>
          </a:xfrm>
          <a:prstGeom prst="roundRect">
            <a:avLst>
              <a:gd name="adj" fmla="val 8594"/>
            </a:avLst>
          </a:prstGeom>
          <a:solidFill>
            <a:srgbClr val="FFFFFF">
              <a:shade val="85000"/>
            </a:srgbClr>
          </a:solidFill>
          <a:ln>
            <a:noFill/>
          </a:ln>
          <a:effectLst>
            <a:glow rad="228600">
              <a:schemeClr val="accent3">
                <a:satMod val="175000"/>
                <a:alpha val="40000"/>
              </a:schemeClr>
            </a:glow>
            <a:reflection blurRad="12700" stA="38000" endPos="28000" dist="5000" dir="5400000" sy="-100000" algn="bl" rotWithShape="0"/>
          </a:effectLst>
        </p:spPr>
      </p:pic>
      <p:pic>
        <p:nvPicPr>
          <p:cNvPr id="8" name="Picture 7"/>
          <p:cNvPicPr>
            <a:picLocks noChangeAspect="1"/>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tretch>
            <a:fillRect/>
          </a:stretch>
        </p:blipFill>
        <p:spPr>
          <a:xfrm>
            <a:off x="4495800" y="3048000"/>
            <a:ext cx="3429000" cy="3353155"/>
          </a:xfrm>
          <a:prstGeom prst="roundRect">
            <a:avLst>
              <a:gd name="adj" fmla="val 8594"/>
            </a:avLst>
          </a:prstGeom>
          <a:solidFill>
            <a:srgbClr val="FFFFFF">
              <a:shade val="85000"/>
            </a:srgbClr>
          </a:solidFill>
          <a:ln>
            <a:noFill/>
          </a:ln>
          <a:effectLst>
            <a:glow rad="228600">
              <a:schemeClr val="accent3">
                <a:satMod val="175000"/>
                <a:alpha val="40000"/>
              </a:schemeClr>
            </a:glow>
            <a:reflection blurRad="12700" stA="38000" endPos="28000" dist="5000" dir="5400000" sy="-100000" algn="bl" rotWithShape="0"/>
          </a:effectLst>
        </p:spPr>
      </p:pic>
    </p:spTree>
    <p:extLst>
      <p:ext uri="{BB962C8B-B14F-4D97-AF65-F5344CB8AC3E}">
        <p14:creationId xmlns:p14="http://schemas.microsoft.com/office/powerpoint/2010/main" val="251494768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1366221" cy="455405"/>
          </a:xfrm>
        </p:spPr>
        <p:txBody>
          <a:bodyPr>
            <a:normAutofit fontScale="90000"/>
          </a:bodyPr>
          <a:lstStyle/>
          <a:p>
            <a:r>
              <a:rPr lang="en-US" dirty="0" smtClean="0"/>
              <a:t/>
            </a:r>
            <a:br>
              <a:rPr lang="en-US" dirty="0" smtClean="0"/>
            </a:br>
            <a:endParaRPr lang="en-US" dirty="0"/>
          </a:p>
        </p:txBody>
      </p:sp>
      <p:sp>
        <p:nvSpPr>
          <p:cNvPr id="4" name="Text Placeholder 3"/>
          <p:cNvSpPr>
            <a:spLocks noGrp="1"/>
          </p:cNvSpPr>
          <p:nvPr>
            <p:ph type="body" idx="2"/>
          </p:nvPr>
        </p:nvSpPr>
        <p:spPr>
          <a:xfrm>
            <a:off x="5029200" y="1371600"/>
            <a:ext cx="3411725" cy="4459726"/>
          </a:xfrm>
        </p:spPr>
        <p:txBody>
          <a:bodyPr>
            <a:normAutofit/>
          </a:bodyPr>
          <a:lstStyle/>
          <a:p>
            <a:pPr lvl="0">
              <a:buClr>
                <a:srgbClr val="873624"/>
              </a:buClr>
            </a:pPr>
            <a:r>
              <a:rPr lang="en-US" sz="3000" dirty="0" smtClean="0">
                <a:latin typeface="Vijaya"/>
                <a:cs typeface="Vijaya"/>
              </a:rPr>
              <a:t>® </a:t>
            </a:r>
            <a:r>
              <a:rPr lang="en-US" sz="3000" dirty="0" smtClean="0">
                <a:latin typeface="Goudy Old Style" pitchFamily="18" charset="0"/>
              </a:rPr>
              <a:t>Yellow fever will began after from </a:t>
            </a:r>
            <a:r>
              <a:rPr lang="en-US" sz="3000" dirty="0">
                <a:latin typeface="Goudy Old Style" pitchFamily="18" charset="0"/>
              </a:rPr>
              <a:t>3 to 6 days. Most cases only cause a mild infection with fever, headache, chills, back pain, loss of appetite, nausea, and </a:t>
            </a:r>
            <a:r>
              <a:rPr lang="en-US" sz="3000" dirty="0" smtClean="0">
                <a:latin typeface="Goudy Old Style" pitchFamily="18" charset="0"/>
              </a:rPr>
              <a:t>vomiting.</a:t>
            </a:r>
          </a:p>
          <a:p>
            <a:endParaRPr lang="en-US" sz="3200" dirty="0">
              <a:latin typeface="Goudy Old Style" pitchFamily="18"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62000" y="1676400"/>
            <a:ext cx="4116388" cy="3505199"/>
          </a:xfrm>
          <a:prstGeom prst="rect">
            <a:avLst/>
          </a:prstGeom>
          <a:ln>
            <a:noFill/>
          </a:ln>
          <a:effectLst>
            <a:glow rad="228600">
              <a:schemeClr val="accent3">
                <a:satMod val="175000"/>
                <a:alpha val="40000"/>
              </a:schemeClr>
            </a:glow>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05460391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2"/>
          </p:nvPr>
        </p:nvSpPr>
        <p:spPr>
          <a:xfrm>
            <a:off x="4953000" y="609600"/>
            <a:ext cx="3352799" cy="5029200"/>
          </a:xfrm>
        </p:spPr>
        <p:txBody>
          <a:bodyPr>
            <a:normAutofit lnSpcReduction="10000"/>
          </a:bodyPr>
          <a:lstStyle/>
          <a:p>
            <a:r>
              <a:rPr lang="en-US" sz="2800" dirty="0" smtClean="0">
                <a:latin typeface="Vijaya"/>
                <a:cs typeface="Vijaya"/>
              </a:rPr>
              <a:t>® </a:t>
            </a:r>
            <a:r>
              <a:rPr lang="en-US" sz="2800" dirty="0" smtClean="0"/>
              <a:t>This is a vector-born of yellow fever. It in the mosquitoes when they bite you and it transmit yellow fever virus into your blood. </a:t>
            </a:r>
            <a:r>
              <a:rPr lang="en-US" sz="2800" dirty="0"/>
              <a:t>In some patients, a toxic phase follows, in which liver damage with </a:t>
            </a:r>
            <a:r>
              <a:rPr lang="en-US" sz="2800" dirty="0" smtClean="0"/>
              <a:t>jaundice.</a:t>
            </a:r>
            <a:endParaRPr lang="en-US" sz="28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75852" y="914400"/>
            <a:ext cx="3443748" cy="4585526"/>
          </a:xfrm>
          <a:prstGeom prst="ellipse">
            <a:avLst/>
          </a:prstGeom>
          <a:ln>
            <a:noFill/>
          </a:ln>
          <a:effectLst>
            <a:glow rad="228600">
              <a:schemeClr val="accent3">
                <a:satMod val="175000"/>
                <a:alpha val="40000"/>
              </a:schemeClr>
            </a:glow>
            <a:outerShdw blurRad="152400" dist="317500" dir="5400000" sx="90000" sy="-19000" rotWithShape="0">
              <a:prstClr val="black">
                <a:alpha val="15000"/>
              </a:prstClr>
            </a:outerShdw>
            <a:softEdge rad="112500"/>
          </a:effectLst>
        </p:spPr>
      </p:pic>
    </p:spTree>
    <p:extLst>
      <p:ext uri="{BB962C8B-B14F-4D97-AF65-F5344CB8AC3E}">
        <p14:creationId xmlns:p14="http://schemas.microsoft.com/office/powerpoint/2010/main" val="66226872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1200" y="1219200"/>
            <a:ext cx="3200400" cy="3244850"/>
          </a:xfrm>
        </p:spPr>
        <p:txBody>
          <a:bodyPr>
            <a:normAutofit/>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8" name="Text Placeholder 7"/>
          <p:cNvSpPr>
            <a:spLocks noGrp="1"/>
          </p:cNvSpPr>
          <p:nvPr>
            <p:ph type="body" idx="2"/>
          </p:nvPr>
        </p:nvSpPr>
        <p:spPr>
          <a:xfrm>
            <a:off x="1905000" y="685800"/>
            <a:ext cx="5943600" cy="1295400"/>
          </a:xfrm>
        </p:spPr>
        <p:txBody>
          <a:bodyPr>
            <a:noAutofit/>
          </a:bodyPr>
          <a:lstStyle/>
          <a:p>
            <a:r>
              <a:rPr lang="en-US" sz="3200" dirty="0">
                <a:latin typeface="Vijaya"/>
                <a:cs typeface="Vijaya"/>
              </a:rPr>
              <a:t>® </a:t>
            </a:r>
            <a:r>
              <a:rPr lang="en-US" sz="3200" dirty="0">
                <a:latin typeface="Goudy Old Style" pitchFamily="18" charset="0"/>
              </a:rPr>
              <a:t>The yellow fever is the virus transmitted by a bite of female mosquitoes</a:t>
            </a:r>
            <a:r>
              <a:rPr lang="en-US" sz="3200" i="1" dirty="0">
                <a:hlinkClick r:id="rId2" tooltip="Aedes aegypti"/>
              </a:rPr>
              <a:t> </a:t>
            </a:r>
            <a:r>
              <a:rPr lang="en-US" sz="3200" i="1" dirty="0"/>
              <a:t>Aedes aegpti.</a:t>
            </a:r>
            <a:endParaRPr lang="en-US" sz="3200" dirty="0">
              <a:latin typeface="Goudy Old Style" pitchFamily="18" charset="0"/>
            </a:endParaRP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676400" y="2057400"/>
            <a:ext cx="5291666" cy="3810000"/>
          </a:xfrm>
          <a:prstGeom prst="roundRect">
            <a:avLst>
              <a:gd name="adj" fmla="val 8594"/>
            </a:avLst>
          </a:prstGeom>
          <a:solidFill>
            <a:srgbClr val="FFFFFF">
              <a:shade val="85000"/>
            </a:srgbClr>
          </a:solidFill>
          <a:ln>
            <a:noFill/>
          </a:ln>
          <a:effectLst>
            <a:glow rad="228600">
              <a:schemeClr val="accent3">
                <a:satMod val="175000"/>
                <a:alpha val="40000"/>
              </a:schemeClr>
            </a:glow>
            <a:reflection blurRad="12700" stA="38000" endPos="28000" dist="5000" dir="5400000" sy="-100000" algn="bl" rotWithShape="0"/>
          </a:effectLst>
        </p:spPr>
      </p:pic>
    </p:spTree>
    <p:extLst>
      <p:ext uri="{BB962C8B-B14F-4D97-AF65-F5344CB8AC3E}">
        <p14:creationId xmlns:p14="http://schemas.microsoft.com/office/powerpoint/2010/main" val="418778048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2"/>
          </p:nvPr>
        </p:nvSpPr>
        <p:spPr>
          <a:xfrm>
            <a:off x="5029200" y="304800"/>
            <a:ext cx="3411725" cy="5587701"/>
          </a:xfrm>
        </p:spPr>
        <p:txBody>
          <a:bodyPr>
            <a:normAutofit/>
          </a:bodyPr>
          <a:lstStyle/>
          <a:p>
            <a:r>
              <a:rPr lang="en-US" sz="2400" dirty="0" smtClean="0">
                <a:latin typeface="Goudy Old Style" pitchFamily="18" charset="0"/>
                <a:cs typeface="Vijaya"/>
              </a:rPr>
              <a:t>®</a:t>
            </a:r>
            <a:r>
              <a:rPr lang="en-US" sz="2400" dirty="0" smtClean="0">
                <a:latin typeface="Goudy Old Style" pitchFamily="18" charset="0"/>
              </a:rPr>
              <a:t> </a:t>
            </a:r>
            <a:r>
              <a:rPr lang="en-US" sz="2400" dirty="0">
                <a:latin typeface="Goudy Old Style" pitchFamily="18" charset="0"/>
              </a:rPr>
              <a:t>Since the 1980s, the number of cases of yellow fever has been increasing, making it a re-emerging disease</a:t>
            </a:r>
            <a:r>
              <a:rPr lang="en-US" sz="2400" dirty="0" smtClean="0">
                <a:latin typeface="Goudy Old Style" pitchFamily="18" charset="0"/>
              </a:rPr>
              <a:t>. </a:t>
            </a:r>
            <a:r>
              <a:rPr lang="en-US" sz="2400" dirty="0">
                <a:latin typeface="Goudy Old Style" pitchFamily="18" charset="0"/>
              </a:rPr>
              <a:t>This is likely due to warfare and social disruption in several African nations</a:t>
            </a:r>
            <a:r>
              <a:rPr lang="en-US" sz="2400" dirty="0" smtClean="0">
                <a:latin typeface="Goudy Old Style" pitchFamily="18" charset="0"/>
              </a:rPr>
              <a:t>. The amount of died people decrease, and American people want everyone to take the shot before going to Africa or somewhere still having fever.</a:t>
            </a:r>
            <a:endParaRPr lang="en-US" sz="2400" dirty="0">
              <a:latin typeface="Goudy Old Style" pitchFamily="18" charset="0"/>
            </a:endParaRPr>
          </a:p>
        </p:txBody>
      </p:sp>
      <p:pic>
        <p:nvPicPr>
          <p:cNvPr id="5" name="Content Placeholder 4"/>
          <p:cNvPicPr>
            <a:picLocks noGrp="1" noChangeAspect="1"/>
          </p:cNvPicPr>
          <p:nvPr>
            <p:ph sz="half" idx="1"/>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609600" y="2057400"/>
            <a:ext cx="4116388" cy="2592448"/>
          </a:xfrm>
          <a:prstGeom prst="ellipse">
            <a:avLst/>
          </a:prstGeom>
          <a:ln w="63500" cap="rnd">
            <a:solidFill>
              <a:srgbClr val="333333"/>
            </a:solidFill>
          </a:ln>
          <a:effectLst>
            <a:glow rad="228600">
              <a:schemeClr val="accent3">
                <a:satMod val="175000"/>
                <a:alpha val="40000"/>
              </a:schemeClr>
            </a:glow>
            <a:outerShdw blurRad="381000" dist="292100" dir="5400000" sx="-80000" sy="-18000" rotWithShape="0">
              <a:srgbClr val="000000">
                <a:alpha val="22000"/>
              </a:srgbClr>
            </a:outerShdw>
            <a:reflection blurRad="6350" stA="50000" endA="300" endPos="55500" dist="101600" dir="5400000" sy="-100000" algn="bl" rotWithShape="0"/>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13719434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2"/>
          </p:nvPr>
        </p:nvSpPr>
        <p:spPr>
          <a:xfrm>
            <a:off x="4572000" y="1981200"/>
            <a:ext cx="3411725" cy="2844501"/>
          </a:xfrm>
        </p:spPr>
        <p:txBody>
          <a:bodyPr>
            <a:noAutofit/>
          </a:bodyPr>
          <a:lstStyle/>
          <a:p>
            <a:r>
              <a:rPr lang="en-US" sz="2000" dirty="0">
                <a:latin typeface="Goudy Old Style" pitchFamily="18" charset="0"/>
              </a:rPr>
              <a:t> </a:t>
            </a:r>
            <a:r>
              <a:rPr lang="en-US" sz="2000" dirty="0">
                <a:latin typeface="Vijaya"/>
                <a:cs typeface="Vijaya"/>
              </a:rPr>
              <a:t>®</a:t>
            </a:r>
            <a:r>
              <a:rPr lang="en-US" sz="2000" dirty="0" smtClean="0">
                <a:latin typeface="Vijaya"/>
                <a:cs typeface="Vijaya"/>
              </a:rPr>
              <a:t> </a:t>
            </a:r>
            <a:r>
              <a:rPr lang="en-US" sz="2000" dirty="0" smtClean="0">
                <a:latin typeface="Goudy Old Style" pitchFamily="18" charset="0"/>
              </a:rPr>
              <a:t>When </a:t>
            </a:r>
            <a:r>
              <a:rPr lang="en-US" sz="2000" dirty="0">
                <a:latin typeface="Goudy Old Style" pitchFamily="18" charset="0"/>
              </a:rPr>
              <a:t>the Americans took over the work on the canal in 1904, one of the main efforts had nothing to do with digging and everything to do with keeping the workers healthy. The worst diseases were all spread by mosquito, so a lot of work was done to kill mosquitoes. </a:t>
            </a:r>
            <a:endParaRPr lang="en-US" sz="2000" dirty="0" smtClean="0">
              <a:latin typeface="Goudy Old Style" pitchFamily="18" charset="0"/>
            </a:endParaRPr>
          </a:p>
        </p:txBody>
      </p:sp>
      <p:pic>
        <p:nvPicPr>
          <p:cNvPr id="5" name="Content Placeholder 4"/>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25165" t="-823" r="24961" b="3643"/>
          <a:stretch/>
        </p:blipFill>
        <p:spPr>
          <a:xfrm>
            <a:off x="1308500" y="1447800"/>
            <a:ext cx="2382150" cy="3390363"/>
          </a:xfrm>
          <a:prstGeom prst="roundRect">
            <a:avLst>
              <a:gd name="adj" fmla="val 4167"/>
            </a:avLst>
          </a:prstGeom>
          <a:solidFill>
            <a:srgbClr val="FFFFFF"/>
          </a:solidFill>
          <a:ln w="76200" cap="sq">
            <a:solidFill>
              <a:srgbClr val="EAEAEA"/>
            </a:solidFill>
            <a:miter lim="800000"/>
          </a:ln>
          <a:effectLst>
            <a:glow rad="228600">
              <a:schemeClr val="accent3">
                <a:satMod val="175000"/>
                <a:alpha val="40000"/>
              </a:schemeClr>
            </a:glow>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2" name="TextBox 1"/>
          <p:cNvSpPr txBox="1"/>
          <p:nvPr/>
        </p:nvSpPr>
        <p:spPr>
          <a:xfrm>
            <a:off x="975575" y="5029200"/>
            <a:ext cx="3048000" cy="1477328"/>
          </a:xfrm>
          <a:prstGeom prst="rect">
            <a:avLst/>
          </a:prstGeom>
          <a:noFill/>
        </p:spPr>
        <p:txBody>
          <a:bodyPr wrap="square" rtlCol="0">
            <a:spAutoFit/>
          </a:bodyPr>
          <a:lstStyle/>
          <a:p>
            <a:r>
              <a:rPr lang="en-US" dirty="0">
                <a:latin typeface="Goudy Old Style" pitchFamily="18" charset="0"/>
                <a:cs typeface="Vijaya"/>
              </a:rPr>
              <a:t>® </a:t>
            </a:r>
            <a:r>
              <a:rPr lang="en-US" dirty="0">
                <a:latin typeface="Goudy Old Style" pitchFamily="18" charset="0"/>
              </a:rPr>
              <a:t>This man has a tank of oil on his back and he is spraying it into ditches to kill mosquitoes.</a:t>
            </a:r>
          </a:p>
          <a:p>
            <a:endParaRPr lang="en-US" dirty="0"/>
          </a:p>
        </p:txBody>
      </p:sp>
    </p:spTree>
    <p:extLst>
      <p:ext uri="{BB962C8B-B14F-4D97-AF65-F5344CB8AC3E}">
        <p14:creationId xmlns:p14="http://schemas.microsoft.com/office/powerpoint/2010/main" val="121226278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body" idx="2"/>
          </p:nvPr>
        </p:nvSpPr>
        <p:spPr>
          <a:xfrm>
            <a:off x="914401" y="609600"/>
            <a:ext cx="7532688" cy="2362200"/>
          </a:xfrm>
        </p:spPr>
        <p:txBody>
          <a:bodyPr/>
          <a:lstStyle/>
          <a:p>
            <a:r>
              <a:rPr lang="en-US" dirty="0"/>
              <a:t> </a:t>
            </a:r>
            <a:r>
              <a:rPr lang="en-US" sz="2400" dirty="0">
                <a:latin typeface="Goudy Old Style" pitchFamily="18" charset="0"/>
              </a:rPr>
              <a:t> </a:t>
            </a:r>
            <a:r>
              <a:rPr lang="en-US" sz="2400" dirty="0" smtClean="0">
                <a:latin typeface="Goudy Old Style" pitchFamily="18" charset="0"/>
                <a:cs typeface="Vijaya"/>
              </a:rPr>
              <a:t>® In 1793 </a:t>
            </a:r>
            <a:r>
              <a:rPr lang="en-US" sz="2400" dirty="0">
                <a:latin typeface="Goudy Old Style" pitchFamily="18" charset="0"/>
              </a:rPr>
              <a:t>t</a:t>
            </a:r>
            <a:r>
              <a:rPr lang="en-US" sz="2400" dirty="0" smtClean="0">
                <a:latin typeface="Goudy Old Style" pitchFamily="18" charset="0"/>
              </a:rPr>
              <a:t>he </a:t>
            </a:r>
            <a:r>
              <a:rPr lang="en-US" sz="2400" dirty="0">
                <a:latin typeface="Goudy Old Style" pitchFamily="18" charset="0"/>
              </a:rPr>
              <a:t>epidemic depopulated </a:t>
            </a:r>
            <a:r>
              <a:rPr lang="en-US" sz="2400" dirty="0" smtClean="0">
                <a:latin typeface="Goudy Old Style" pitchFamily="18" charset="0"/>
              </a:rPr>
              <a:t>Philadelphia</a:t>
            </a:r>
            <a:r>
              <a:rPr lang="en-US" sz="2400" dirty="0">
                <a:latin typeface="Goudy Old Style" pitchFamily="18" charset="0"/>
              </a:rPr>
              <a:t>: 5,000 out of a population of </a:t>
            </a:r>
            <a:r>
              <a:rPr lang="en-US" sz="2400" dirty="0" smtClean="0">
                <a:latin typeface="Goudy Old Style" pitchFamily="18" charset="0"/>
              </a:rPr>
              <a:t>45,000 </a:t>
            </a:r>
          </a:p>
          <a:p>
            <a:r>
              <a:rPr lang="en-US" sz="2400" dirty="0" smtClean="0">
                <a:latin typeface="Goudy Old Style" pitchFamily="18" charset="0"/>
                <a:cs typeface="Vijaya"/>
              </a:rPr>
              <a:t>®  </a:t>
            </a:r>
            <a:r>
              <a:rPr lang="en-US" sz="2400" dirty="0">
                <a:latin typeface="Goudy Old Style" pitchFamily="18" charset="0"/>
              </a:rPr>
              <a:t>There are an estimated 200 000 cases of yellow fever (causing 30 000 deaths) worldwide each year</a:t>
            </a:r>
          </a:p>
        </p:txBody>
      </p:sp>
      <p:pic>
        <p:nvPicPr>
          <p:cNvPr id="9" name="Content Placeholder 8"/>
          <p:cNvPicPr>
            <a:picLocks noGrp="1" noChangeAspect="1"/>
          </p:cNvPicPr>
          <p:nvPr>
            <p:ph sz="half" idx="1"/>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p:blipFill>
        <p:spPr>
          <a:xfrm>
            <a:off x="1219200" y="3362280"/>
            <a:ext cx="6324600" cy="2764486"/>
          </a:xfrm>
          <a:prstGeom prst="roundRect">
            <a:avLst>
              <a:gd name="adj" fmla="val 8594"/>
            </a:avLst>
          </a:prstGeom>
          <a:solidFill>
            <a:srgbClr val="FFFFFF">
              <a:shade val="85000"/>
            </a:srgbClr>
          </a:solidFill>
          <a:ln>
            <a:noFill/>
          </a:ln>
          <a:effectLst>
            <a:glow rad="228600">
              <a:schemeClr val="accent3">
                <a:satMod val="175000"/>
                <a:alpha val="40000"/>
              </a:schemeClr>
            </a:glow>
            <a:reflection blurRad="12700" stA="38000" endPos="28000" dist="5000" dir="5400000" sy="-100000" algn="bl" rotWithShape="0"/>
          </a:effectLst>
        </p:spPr>
      </p:pic>
      <p:sp>
        <p:nvSpPr>
          <p:cNvPr id="8" name="Title 1"/>
          <p:cNvSpPr txBox="1">
            <a:spLocks/>
          </p:cNvSpPr>
          <p:nvPr/>
        </p:nvSpPr>
        <p:spPr>
          <a:xfrm>
            <a:off x="4953000" y="641797"/>
            <a:ext cx="3413125" cy="5511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Font typeface="Wingdings" pitchFamily="2" charset="2"/>
              <a:buNone/>
              <a:defRPr sz="1600" kern="1200">
                <a:solidFill>
                  <a:schemeClr val="tx1">
                    <a:lumMod val="85000"/>
                    <a:lumOff val="15000"/>
                  </a:schemeClr>
                </a:solidFill>
                <a:latin typeface="+mn-lt"/>
                <a:ea typeface="+mn-ea"/>
                <a:cs typeface="+mn-cs"/>
              </a:defRPr>
            </a:lvl1pPr>
            <a:lvl2pPr marL="457200" indent="0" algn="l" defTabSz="914400" rtl="0" eaLnBrk="1" latinLnBrk="0" hangingPunct="1">
              <a:spcBef>
                <a:spcPct val="20000"/>
              </a:spcBef>
              <a:buClr>
                <a:schemeClr val="accent1"/>
              </a:buClr>
              <a:buFont typeface="Wingdings" pitchFamily="2" charset="2"/>
              <a:buNone/>
              <a:defRPr sz="1200" kern="1200">
                <a:solidFill>
                  <a:schemeClr val="tx1">
                    <a:lumMod val="85000"/>
                    <a:lumOff val="15000"/>
                  </a:schemeClr>
                </a:solidFill>
                <a:latin typeface="+mn-lt"/>
                <a:ea typeface="+mn-ea"/>
                <a:cs typeface="+mn-cs"/>
              </a:defRPr>
            </a:lvl2pPr>
            <a:lvl3pPr marL="914400" indent="0" algn="l" defTabSz="914400" rtl="0" eaLnBrk="1" latinLnBrk="0" hangingPunct="1">
              <a:spcBef>
                <a:spcPct val="20000"/>
              </a:spcBef>
              <a:buClr>
                <a:schemeClr val="accent1"/>
              </a:buClr>
              <a:buFont typeface="Wingdings" pitchFamily="2" charset="2"/>
              <a:buNone/>
              <a:defRPr sz="1000" kern="1200">
                <a:solidFill>
                  <a:schemeClr val="tx1">
                    <a:lumMod val="85000"/>
                    <a:lumOff val="15000"/>
                  </a:schemeClr>
                </a:solidFill>
                <a:latin typeface="+mn-lt"/>
                <a:ea typeface="+mn-ea"/>
                <a:cs typeface="+mn-cs"/>
              </a:defRPr>
            </a:lvl3pPr>
            <a:lvl4pPr marL="1371600" indent="0" algn="l" defTabSz="914400" rtl="0" eaLnBrk="1" latinLnBrk="0" hangingPunct="1">
              <a:spcBef>
                <a:spcPct val="20000"/>
              </a:spcBef>
              <a:buClr>
                <a:schemeClr val="accent1"/>
              </a:buClr>
              <a:buFont typeface="Wingdings" pitchFamily="2" charset="2"/>
              <a:buNone/>
              <a:defRPr sz="900" kern="1200">
                <a:solidFill>
                  <a:schemeClr val="tx1">
                    <a:lumMod val="85000"/>
                    <a:lumOff val="15000"/>
                  </a:schemeClr>
                </a:solidFill>
                <a:latin typeface="+mn-lt"/>
                <a:ea typeface="+mn-ea"/>
                <a:cs typeface="+mn-cs"/>
              </a:defRPr>
            </a:lvl4pPr>
            <a:lvl5pPr marL="1828800" indent="0" algn="l" defTabSz="914400" rtl="0" eaLnBrk="1" latinLnBrk="0" hangingPunct="1">
              <a:spcBef>
                <a:spcPct val="20000"/>
              </a:spcBef>
              <a:buClr>
                <a:schemeClr val="accent1"/>
              </a:buClr>
              <a:buFont typeface="Wingdings" pitchFamily="2" charset="2"/>
              <a:buNone/>
              <a:defRPr sz="900" kern="1200">
                <a:solidFill>
                  <a:schemeClr val="tx1">
                    <a:lumMod val="85000"/>
                    <a:lumOff val="15000"/>
                  </a:schemeClr>
                </a:solidFill>
                <a:latin typeface="+mn-lt"/>
                <a:ea typeface="+mn-ea"/>
                <a:cs typeface="+mn-cs"/>
              </a:defRPr>
            </a:lvl5pPr>
            <a:lvl6pPr marL="2286000" indent="0" algn="l" defTabSz="914400" rtl="0" eaLnBrk="1" latinLnBrk="0" hangingPunct="1">
              <a:spcBef>
                <a:spcPts val="400"/>
              </a:spcBef>
              <a:buClr>
                <a:schemeClr val="accent1"/>
              </a:buClr>
              <a:buFont typeface="Wingdings" pitchFamily="2" charset="2"/>
              <a:buNone/>
              <a:defRPr sz="900" kern="1200">
                <a:solidFill>
                  <a:schemeClr val="tx1"/>
                </a:solidFill>
                <a:latin typeface="+mn-lt"/>
                <a:ea typeface="+mn-ea"/>
                <a:cs typeface="+mn-cs"/>
              </a:defRPr>
            </a:lvl6pPr>
            <a:lvl7pPr marL="2743200" indent="0" algn="l" defTabSz="914400" rtl="0" eaLnBrk="1" latinLnBrk="0" hangingPunct="1">
              <a:spcBef>
                <a:spcPts val="400"/>
              </a:spcBef>
              <a:buClr>
                <a:schemeClr val="accent1"/>
              </a:buClr>
              <a:buFont typeface="Wingdings" pitchFamily="2" charset="2"/>
              <a:buNone/>
              <a:defRPr sz="900" kern="1200">
                <a:solidFill>
                  <a:schemeClr val="tx1"/>
                </a:solidFill>
                <a:latin typeface="+mn-lt"/>
                <a:ea typeface="+mn-ea"/>
                <a:cs typeface="+mn-cs"/>
              </a:defRPr>
            </a:lvl7pPr>
            <a:lvl8pPr marL="3200400" indent="0" algn="l" defTabSz="914400" rtl="0" eaLnBrk="1" latinLnBrk="0" hangingPunct="1">
              <a:spcBef>
                <a:spcPts val="400"/>
              </a:spcBef>
              <a:buClr>
                <a:schemeClr val="accent1"/>
              </a:buClr>
              <a:buFont typeface="Wingdings" pitchFamily="2" charset="2"/>
              <a:buNone/>
              <a:defRPr sz="900" kern="1200">
                <a:solidFill>
                  <a:schemeClr val="tx1"/>
                </a:solidFill>
                <a:latin typeface="+mn-lt"/>
                <a:ea typeface="+mn-ea"/>
                <a:cs typeface="+mn-cs"/>
              </a:defRPr>
            </a:lvl8pPr>
            <a:lvl9pPr marL="3657600" indent="0" algn="l" defTabSz="914400" rtl="0" eaLnBrk="1" latinLnBrk="0" hangingPunct="1">
              <a:spcBef>
                <a:spcPts val="400"/>
              </a:spcBef>
              <a:buClr>
                <a:schemeClr val="accent1"/>
              </a:buClr>
              <a:buFont typeface="Wingdings" pitchFamily="2" charset="2"/>
              <a:buNone/>
              <a:defRPr sz="9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36222825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533400"/>
            <a:ext cx="7086600" cy="5791200"/>
          </a:xfrm>
        </p:spPr>
        <p:txBody>
          <a:bodyPr/>
          <a:lstStyle/>
          <a:p>
            <a:r>
              <a:rPr lang="en-US" dirty="0" smtClean="0"/>
              <a:t>Links-</a:t>
            </a:r>
            <a:br>
              <a:rPr lang="en-US" dirty="0" smtClean="0"/>
            </a:br>
            <a:r>
              <a:rPr lang="en-US" dirty="0" smtClean="0"/>
              <a:t/>
            </a:r>
            <a:br>
              <a:rPr lang="en-US" dirty="0" smtClean="0"/>
            </a:br>
            <a:r>
              <a:rPr lang="en-US" dirty="0" smtClean="0"/>
              <a:t>Google.com</a:t>
            </a:r>
            <a:br>
              <a:rPr lang="en-US" dirty="0" smtClean="0"/>
            </a:br>
            <a:r>
              <a:rPr lang="en-US" dirty="0" smtClean="0"/>
              <a:t>Wikipedia.org</a:t>
            </a:r>
            <a:br>
              <a:rPr lang="en-US" dirty="0" smtClean="0"/>
            </a:br>
            <a:r>
              <a:rPr lang="en-US" dirty="0" smtClean="0"/>
              <a:t>webmd.com</a:t>
            </a:r>
            <a:br>
              <a:rPr lang="en-US" dirty="0" smtClean="0"/>
            </a:br>
            <a:r>
              <a:rPr lang="en-US" dirty="0" smtClean="0"/>
              <a:t>answers.yahoo.com</a:t>
            </a:r>
            <a:br>
              <a:rPr lang="en-US" dirty="0" smtClean="0"/>
            </a:br>
            <a:r>
              <a:rPr lang="en-US" dirty="0" smtClean="0"/>
              <a:t>youtube.com</a:t>
            </a:r>
            <a:br>
              <a:rPr lang="en-US" dirty="0" smtClean="0"/>
            </a:br>
            <a:endParaRPr lang="en-US" dirty="0"/>
          </a:p>
        </p:txBody>
      </p:sp>
    </p:spTree>
    <p:extLst>
      <p:ext uri="{BB962C8B-B14F-4D97-AF65-F5344CB8AC3E}">
        <p14:creationId xmlns:p14="http://schemas.microsoft.com/office/powerpoint/2010/main" val="160568322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176</TotalTime>
  <Words>204</Words>
  <Application>Microsoft Office PowerPoint</Application>
  <PresentationFormat>On-screen Show (4:3)</PresentationFormat>
  <Paragraphs>16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Technic</vt:lpstr>
      <vt:lpstr>Yellow fever</vt:lpstr>
      <vt:lpstr>PowerPoint Presentation</vt:lpstr>
      <vt:lpstr> </vt:lpstr>
      <vt:lpstr>PowerPoint Presentation</vt:lpstr>
      <vt:lpstr>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Yellow fever</dc:title>
  <dc:creator>Fr.Nhat</dc:creator>
  <cp:lastModifiedBy>Fr.Nhat</cp:lastModifiedBy>
  <cp:revision>21</cp:revision>
  <dcterms:created xsi:type="dcterms:W3CDTF">2012-11-23T22:27:01Z</dcterms:created>
  <dcterms:modified xsi:type="dcterms:W3CDTF">2012-11-23T22:45:42Z</dcterms:modified>
</cp:coreProperties>
</file>