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2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4" name="Shape 1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9" name="Shape 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8" name="Shape 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1600200" x="0"/>
            <a:ext cy="3657600" cx="9144000"/>
          </a:xfrm>
          <a:prstGeom prst="rect">
            <a:avLst/>
          </a:prstGeom>
          <a:solidFill>
            <a:schemeClr val="dk1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/>
        </p:txBody>
      </p:sp>
      <p:grpSp>
        <p:nvGrpSpPr>
          <p:cNvPr id="9" name="Shape 9"/>
          <p:cNvGrpSpPr/>
          <p:nvPr/>
        </p:nvGrpSpPr>
        <p:grpSpPr>
          <a:xfrm>
            <a:off y="-1438" x="0"/>
            <a:ext cy="6859503" cx="1827407"/>
            <a:chOff y="-1438" x="0"/>
            <a:chExt cy="6859503" cx="798029"/>
          </a:xfrm>
        </p:grpSpPr>
        <p:sp>
          <p:nvSpPr>
            <p:cNvPr id="10" name="Shape 10"/>
            <p:cNvSpPr/>
            <p:nvPr/>
          </p:nvSpPr>
          <p:spPr>
            <a:xfrm>
              <a:off y="-1438" x="0"/>
              <a:ext cy="6858065" cx="798029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spAutoFit/>
            </a:bodyPr>
            <a:lstStyle/>
            <a:p/>
          </p:txBody>
        </p:sp>
        <p:sp>
          <p:nvSpPr>
            <p:cNvPr id="11" name="Shape 11"/>
            <p:cNvSpPr/>
            <p:nvPr/>
          </p:nvSpPr>
          <p:spPr>
            <a:xfrm>
              <a:off y="0" x="0"/>
              <a:ext cy="6858065" cx="399014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spAutoFit/>
            </a:bodyPr>
            <a:lstStyle/>
            <a:p/>
          </p:txBody>
        </p:sp>
      </p:grpSp>
      <p:grpSp>
        <p:nvGrpSpPr>
          <p:cNvPr id="12" name="Shape 12"/>
          <p:cNvGrpSpPr/>
          <p:nvPr/>
        </p:nvGrpSpPr>
        <p:grpSpPr>
          <a:xfrm flipH="1">
            <a:off y="0" x="7316591"/>
            <a:ext cy="6859503" cx="1827407"/>
            <a:chOff y="-1438" x="0"/>
            <a:chExt cy="6859503" cx="798029"/>
          </a:xfrm>
        </p:grpSpPr>
        <p:sp>
          <p:nvSpPr>
            <p:cNvPr id="13" name="Shape 13"/>
            <p:cNvSpPr/>
            <p:nvPr/>
          </p:nvSpPr>
          <p:spPr>
            <a:xfrm>
              <a:off y="-1438" x="0"/>
              <a:ext cy="6858065" cx="798029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spAutoFit/>
            </a:bodyPr>
            <a:lstStyle/>
            <a:p/>
          </p:txBody>
        </p:sp>
        <p:sp>
          <p:nvSpPr>
            <p:cNvPr id="14" name="Shape 14"/>
            <p:cNvSpPr/>
            <p:nvPr/>
          </p:nvSpPr>
          <p:spPr>
            <a:xfrm>
              <a:off y="0" x="0"/>
              <a:ext cy="6858065" cx="399014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spAutoFit/>
            </a:bodyPr>
            <a:lstStyle/>
            <a:p/>
          </p:txBody>
        </p:sp>
      </p:grpSp>
      <p:sp>
        <p:nvSpPr>
          <p:cNvPr id="15" name="Shape 15"/>
          <p:cNvSpPr txBox="1"/>
          <p:nvPr>
            <p:ph type="ctrTitle"/>
          </p:nvPr>
        </p:nvSpPr>
        <p:spPr>
          <a:xfrm>
            <a:off y="2090913" x="685800"/>
            <a:ext cy="16505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ctr" rtl="0" indent="3048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ctr" rtl="0" indent="3048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ctr" rtl="0" indent="3048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ctr" rtl="0" indent="3048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ctr" rtl="0" indent="3048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ctr" rtl="0" indent="3048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ctr" rtl="0" indent="3048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ctr" rtl="0" indent="3048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y="3886200" x="685800"/>
            <a:ext cy="8780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/>
          <p:nvPr/>
        </p:nvSpPr>
        <p:spPr>
          <a:xfrm>
            <a:off y="-1438" x="0"/>
            <a:ext cy="15254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/>
        </p:txBody>
      </p:sp>
      <p:grpSp>
        <p:nvGrpSpPr>
          <p:cNvPr id="19" name="Shape 19"/>
          <p:cNvGrpSpPr/>
          <p:nvPr/>
        </p:nvGrpSpPr>
        <p:grpSpPr>
          <a:xfrm>
            <a:off y="-1438" x="0"/>
            <a:ext cy="6859503" cx="649180"/>
            <a:chOff y="-1438" x="0"/>
            <a:chExt cy="6859503" cx="649180"/>
          </a:xfrm>
        </p:grpSpPr>
        <p:sp>
          <p:nvSpPr>
            <p:cNvPr id="20" name="Shape 20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bIns="45700" rIns="91425" lIns="91425" tIns="45700" anchor="ctr" anchorCtr="0">
              <a:spAutoFit/>
            </a:bodyPr>
            <a:lstStyle/>
            <a:p/>
          </p:txBody>
        </p:sp>
        <p:sp>
          <p:nvSpPr>
            <p:cNvPr id="21" name="Shape 21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spAutoFit/>
            </a:bodyPr>
            <a:lstStyle/>
            <a:p/>
          </p:txBody>
        </p:sp>
      </p:grpSp>
      <p:grpSp>
        <p:nvGrpSpPr>
          <p:cNvPr id="22" name="Shape 22"/>
          <p:cNvGrpSpPr/>
          <p:nvPr/>
        </p:nvGrpSpPr>
        <p:grpSpPr>
          <a:xfrm flipH="1">
            <a:off y="0" x="8494493"/>
            <a:ext cy="6859503" cx="649180"/>
            <a:chOff y="-1438" x="0"/>
            <a:chExt cy="6859503" cx="649180"/>
          </a:xfrm>
        </p:grpSpPr>
        <p:sp>
          <p:nvSpPr>
            <p:cNvPr id="23" name="Shape 23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bIns="45700" rIns="91425" lIns="91425" tIns="45700" anchor="ctr" anchorCtr="0">
              <a:spAutoFit/>
            </a:bodyPr>
            <a:lstStyle/>
            <a:p/>
          </p:txBody>
        </p:sp>
        <p:sp>
          <p:nvSpPr>
            <p:cNvPr id="24" name="Shape 24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spAutoFit/>
            </a:bodyPr>
            <a:lstStyle/>
            <a:p/>
          </p:txBody>
        </p:sp>
      </p:grpSp>
      <p:sp>
        <p:nvSpPr>
          <p:cNvPr id="25" name="Shape 25"/>
          <p:cNvSpPr/>
          <p:nvPr/>
        </p:nvSpPr>
        <p:spPr>
          <a:xfrm>
            <a:off y="6324600" x="0"/>
            <a:ext cy="5348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/>
        </p:txBody>
      </p:sp>
      <p:sp>
        <p:nvSpPr>
          <p:cNvPr id="26" name="Shape 2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/>
          <p:nvPr/>
        </p:nvSpPr>
        <p:spPr>
          <a:xfrm>
            <a:off y="-1438" x="0"/>
            <a:ext cy="15254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/>
        </p:txBody>
      </p:sp>
      <p:grpSp>
        <p:nvGrpSpPr>
          <p:cNvPr id="30" name="Shape 30"/>
          <p:cNvGrpSpPr/>
          <p:nvPr/>
        </p:nvGrpSpPr>
        <p:grpSpPr>
          <a:xfrm>
            <a:off y="-1438" x="0"/>
            <a:ext cy="6859503" cx="649180"/>
            <a:chOff y="-1438" x="0"/>
            <a:chExt cy="6859503" cx="649180"/>
          </a:xfrm>
        </p:grpSpPr>
        <p:sp>
          <p:nvSpPr>
            <p:cNvPr id="31" name="Shape 31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spAutoFit/>
            </a:bodyPr>
            <a:lstStyle/>
            <a:p/>
          </p:txBody>
        </p:sp>
        <p:sp>
          <p:nvSpPr>
            <p:cNvPr id="32" name="Shape 32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spAutoFit/>
            </a:bodyPr>
            <a:lstStyle/>
            <a:p/>
          </p:txBody>
        </p:sp>
      </p:grpSp>
      <p:grpSp>
        <p:nvGrpSpPr>
          <p:cNvPr id="33" name="Shape 33"/>
          <p:cNvGrpSpPr/>
          <p:nvPr/>
        </p:nvGrpSpPr>
        <p:grpSpPr>
          <a:xfrm flipH="1">
            <a:off y="0" x="8494493"/>
            <a:ext cy="6859503" cx="649180"/>
            <a:chOff y="-1438" x="0"/>
            <a:chExt cy="6859503" cx="649180"/>
          </a:xfrm>
        </p:grpSpPr>
        <p:sp>
          <p:nvSpPr>
            <p:cNvPr id="34" name="Shape 34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bIns="45700" rIns="91425" lIns="91425" tIns="45700" anchor="ctr" anchorCtr="0">
              <a:spAutoFit/>
            </a:bodyPr>
            <a:lstStyle/>
            <a:p/>
          </p:txBody>
        </p:sp>
        <p:sp>
          <p:nvSpPr>
            <p:cNvPr id="35" name="Shape 35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spAutoFit/>
            </a:bodyPr>
            <a:lstStyle/>
            <a:p/>
          </p:txBody>
        </p:sp>
      </p:grpSp>
      <p:sp>
        <p:nvSpPr>
          <p:cNvPr id="36" name="Shape 36"/>
          <p:cNvSpPr/>
          <p:nvPr/>
        </p:nvSpPr>
        <p:spPr>
          <a:xfrm>
            <a:off y="6324600" x="0"/>
            <a:ext cy="5348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/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/>
        </p:nvSpPr>
        <p:spPr>
          <a:xfrm>
            <a:off y="-1438" x="0"/>
            <a:ext cy="15254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/>
        </p:txBody>
      </p:sp>
      <p:grpSp>
        <p:nvGrpSpPr>
          <p:cNvPr id="42" name="Shape 42"/>
          <p:cNvGrpSpPr/>
          <p:nvPr/>
        </p:nvGrpSpPr>
        <p:grpSpPr>
          <a:xfrm>
            <a:off y="-1438" x="0"/>
            <a:ext cy="6859503" cx="649180"/>
            <a:chOff y="-1438" x="0"/>
            <a:chExt cy="6859503" cx="649180"/>
          </a:xfrm>
        </p:grpSpPr>
        <p:sp>
          <p:nvSpPr>
            <p:cNvPr id="43" name="Shape 43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spAutoFit/>
            </a:bodyPr>
            <a:lstStyle/>
            <a:p/>
          </p:txBody>
        </p:sp>
        <p:sp>
          <p:nvSpPr>
            <p:cNvPr id="44" name="Shape 44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spAutoFit/>
            </a:bodyPr>
            <a:lstStyle/>
            <a:p/>
          </p:txBody>
        </p:sp>
      </p:grpSp>
      <p:grpSp>
        <p:nvGrpSpPr>
          <p:cNvPr id="45" name="Shape 45"/>
          <p:cNvGrpSpPr/>
          <p:nvPr/>
        </p:nvGrpSpPr>
        <p:grpSpPr>
          <a:xfrm flipH="1">
            <a:off y="0" x="8494493"/>
            <a:ext cy="6859503" cx="649180"/>
            <a:chOff y="-1438" x="0"/>
            <a:chExt cy="6859503" cx="649180"/>
          </a:xfrm>
        </p:grpSpPr>
        <p:sp>
          <p:nvSpPr>
            <p:cNvPr id="46" name="Shape 46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spAutoFit/>
            </a:bodyPr>
            <a:lstStyle/>
            <a:p/>
          </p:txBody>
        </p:sp>
        <p:sp>
          <p:nvSpPr>
            <p:cNvPr id="47" name="Shape 47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spAutoFit/>
            </a:bodyPr>
            <a:lstStyle/>
            <a:p/>
          </p:txBody>
        </p:sp>
      </p:grpSp>
      <p:sp>
        <p:nvSpPr>
          <p:cNvPr id="48" name="Shape 48"/>
          <p:cNvSpPr/>
          <p:nvPr/>
        </p:nvSpPr>
        <p:spPr>
          <a:xfrm>
            <a:off y="6324600" x="0"/>
            <a:ext cy="5348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/>
        </p:txBody>
      </p:sp>
      <p:sp>
        <p:nvSpPr>
          <p:cNvPr id="49" name="Shape 4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/>
          <p:nvPr/>
        </p:nvSpPr>
        <p:spPr>
          <a:xfrm>
            <a:off y="-1438" x="0"/>
            <a:ext cy="15254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/>
        </p:txBody>
      </p:sp>
      <p:grpSp>
        <p:nvGrpSpPr>
          <p:cNvPr id="52" name="Shape 52"/>
          <p:cNvGrpSpPr/>
          <p:nvPr/>
        </p:nvGrpSpPr>
        <p:grpSpPr>
          <a:xfrm>
            <a:off y="-1438" x="0"/>
            <a:ext cy="6859503" cx="649180"/>
            <a:chOff y="-1438" x="0"/>
            <a:chExt cy="6859503" cx="649180"/>
          </a:xfrm>
        </p:grpSpPr>
        <p:sp>
          <p:nvSpPr>
            <p:cNvPr id="53" name="Shape 53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spAutoFit/>
            </a:bodyPr>
            <a:lstStyle/>
            <a:p/>
          </p:txBody>
        </p:sp>
        <p:sp>
          <p:nvSpPr>
            <p:cNvPr id="54" name="Shape 54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spAutoFit/>
            </a:bodyPr>
            <a:lstStyle/>
            <a:p/>
          </p:txBody>
        </p:sp>
      </p:grpSp>
      <p:grpSp>
        <p:nvGrpSpPr>
          <p:cNvPr id="55" name="Shape 55"/>
          <p:cNvGrpSpPr/>
          <p:nvPr/>
        </p:nvGrpSpPr>
        <p:grpSpPr>
          <a:xfrm flipH="1">
            <a:off y="0" x="8494493"/>
            <a:ext cy="6859503" cx="649180"/>
            <a:chOff y="-1438" x="0"/>
            <a:chExt cy="6859503" cx="649180"/>
          </a:xfrm>
        </p:grpSpPr>
        <p:sp>
          <p:nvSpPr>
            <p:cNvPr id="56" name="Shape 56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spAutoFit/>
            </a:bodyPr>
            <a:lstStyle/>
            <a:p/>
          </p:txBody>
        </p:sp>
        <p:sp>
          <p:nvSpPr>
            <p:cNvPr id="57" name="Shape 57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spAutoFit/>
            </a:bodyPr>
            <a:lstStyle/>
            <a:p/>
          </p:txBody>
        </p:sp>
      </p:grpSp>
      <p:sp>
        <p:nvSpPr>
          <p:cNvPr id="58" name="Shape 58"/>
          <p:cNvSpPr/>
          <p:nvPr/>
        </p:nvSpPr>
        <p:spPr>
          <a:xfrm>
            <a:off y="6324600" x="0"/>
            <a:ext cy="5348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>
                <a:solidFill>
                  <a:schemeClr val="lt2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>
                <a:solidFill>
                  <a:schemeClr val="lt2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>
                <a:solidFill>
                  <a:schemeClr val="lt2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>
                <a:solidFill>
                  <a:schemeClr val="lt2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>
                <a:solidFill>
                  <a:schemeClr val="lt2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>
                <a:solidFill>
                  <a:schemeClr val="lt2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>
                <a:solidFill>
                  <a:schemeClr val="lt2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>
                <a:solidFill>
                  <a:schemeClr val="lt2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>
                <a:solidFill>
                  <a:schemeClr val="l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/>
        </p:nvSpPr>
        <p:spPr>
          <a:xfrm>
            <a:off y="-1438" x="0"/>
            <a:ext cy="15254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/>
        </p:txBody>
      </p:sp>
      <p:grpSp>
        <p:nvGrpSpPr>
          <p:cNvPr id="62" name="Shape 62"/>
          <p:cNvGrpSpPr/>
          <p:nvPr/>
        </p:nvGrpSpPr>
        <p:grpSpPr>
          <a:xfrm>
            <a:off y="-1438" x="0"/>
            <a:ext cy="6859503" cx="649180"/>
            <a:chOff y="-1438" x="0"/>
            <a:chExt cy="6859503" cx="649180"/>
          </a:xfrm>
        </p:grpSpPr>
        <p:sp>
          <p:nvSpPr>
            <p:cNvPr id="63" name="Shape 63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spAutoFit/>
            </a:bodyPr>
            <a:lstStyle/>
            <a:p/>
          </p:txBody>
        </p:sp>
        <p:sp>
          <p:nvSpPr>
            <p:cNvPr id="64" name="Shape 64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spAutoFit/>
            </a:bodyPr>
            <a:lstStyle/>
            <a:p/>
          </p:txBody>
        </p:sp>
      </p:grpSp>
      <p:grpSp>
        <p:nvGrpSpPr>
          <p:cNvPr id="65" name="Shape 65"/>
          <p:cNvGrpSpPr/>
          <p:nvPr/>
        </p:nvGrpSpPr>
        <p:grpSpPr>
          <a:xfrm flipH="1">
            <a:off y="0" x="8494493"/>
            <a:ext cy="6859503" cx="649180"/>
            <a:chOff y="-1438" x="0"/>
            <a:chExt cy="6859503" cx="649180"/>
          </a:xfrm>
        </p:grpSpPr>
        <p:sp>
          <p:nvSpPr>
            <p:cNvPr id="66" name="Shape 66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spAutoFit/>
            </a:bodyPr>
            <a:lstStyle/>
            <a:p/>
          </p:txBody>
        </p:sp>
        <p:sp>
          <p:nvSpPr>
            <p:cNvPr id="67" name="Shape 67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spAutoFit/>
            </a:bodyPr>
            <a:lstStyle/>
            <a:p/>
          </p:txBody>
        </p:sp>
      </p:grpSp>
      <p:sp>
        <p:nvSpPr>
          <p:cNvPr id="68" name="Shape 68"/>
          <p:cNvSpPr/>
          <p:nvPr/>
        </p:nvSpPr>
        <p:spPr>
          <a:xfrm>
            <a:off y="6324600" x="0"/>
            <a:ext cy="5348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lt1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 indent="-285750" marL="742950">
              <a:spcBef>
                <a:spcPts val="480"/>
              </a:spcBef>
              <a:buClr>
                <a:schemeClr val="lt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 indent="-228600" marL="1143000">
              <a:spcBef>
                <a:spcPts val="480"/>
              </a:spcBef>
              <a:buClr>
                <a:schemeClr val="lt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 indent="-228600" marL="160020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 indent="-228600" marL="205740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 indent="-228600" marL="251460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 indent="-228600" marL="297180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 indent="-228600" marL="342900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 indent="-228600" marL="388620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4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4"/><Relationship Target="../media/image03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jpg" Type="http://schemas.openxmlformats.org/officeDocument/2006/relationships/image" Id="rId4"/><Relationship Target="../media/image07.jp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y="788543" x="598950"/>
            <a:ext cy="2454299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 algn="l" rtl="0" lvl="0" indent="457200" marL="4114800">
              <a:buNone/>
            </a:pPr>
            <a:r>
              <a:rPr lang="en"/>
              <a:t>
</a:t>
            </a:r>
          </a:p>
          <a:p>
            <a:pPr algn="l" rtl="0" lvl="0" indent="457200" marL="5029200">
              <a:buNone/>
            </a:pPr>
            <a:r>
              <a:rPr lang="en"/>
              <a:t>Tin Truong</a:t>
            </a:r>
          </a:p>
          <a:p>
            <a:pPr algn="l" rtl="0" lvl="0" indent="457200" marL="5943600">
              <a:buNone/>
            </a:pPr>
            <a:r>
              <a:rPr lang="en"/>
              <a:t>Per.6</a:t>
            </a:r>
          </a:p>
          <a:p>
            <a:pPr rtl="0" lvl="0" indent="457200" marL="5486400">
              <a:buNone/>
            </a:pPr>
            <a:r>
              <a:rPr lang="en"/>
              <a:t>HR: 661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buNone/>
            </a:pPr>
            <a:r>
              <a:rPr lang="en"/>
              <a:t>Where i found information about Toxocariasis ?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buNone/>
            </a:pPr>
            <a:r>
              <a:rPr lang="en"/>
              <a:t> . Google.com</a:t>
            </a:r>
          </a:p>
          <a:p>
            <a:pPr rtl="0" lvl="0">
              <a:buNone/>
            </a:pPr>
            <a:r>
              <a:rPr lang="en"/>
              <a:t> . Kidshealth.org</a:t>
            </a:r>
          </a:p>
          <a:p>
            <a:pPr>
              <a:buNone/>
            </a:pPr>
            <a:r>
              <a:rPr lang="en"/>
              <a:t> . Answers.yahoo.com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8" name="Shape 13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buNone/>
            </a:pPr>
            <a:r>
              <a:rPr sz="5000" lang="en"/>
              <a:t>						The End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 rtl="0" lvl="0">
              <a:buNone/>
            </a:pPr>
            <a:r>
              <a:rPr lang="en"/>
              <a:t>What is Toxocariasis ?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buNone/>
            </a:pPr>
            <a:r>
              <a:rPr lang="en"/>
              <a:t>Toxocariasis is an illness of human caused by a dog. Usually affects kids under age 10.</a:t>
            </a:r>
          </a:p>
          <a:p>
            <a:r>
              <a:t/>
            </a:r>
          </a:p>
        </p:txBody>
      </p:sp>
      <p:sp>
        <p:nvSpPr>
          <p:cNvPr id="77" name="Shape 77"/>
          <p:cNvSpPr/>
          <p:nvPr/>
        </p:nvSpPr>
        <p:spPr>
          <a:xfrm>
            <a:off y="2984258" x="5461164"/>
            <a:ext cy="3583641" cx="322563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buNone/>
            </a:pPr>
            <a:r>
              <a:rPr lang="en"/>
              <a:t>History about Toxocariasis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buNone/>
            </a:pPr>
            <a:r>
              <a:rPr lang="en"/>
              <a:t> Toxocariasis is a rare infection caused by roundworms. It was first recognized to be associated with dog in the 1940s. It typically affects the children and can lead to profound monocular.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 rtl="0" lvl="0">
              <a:buNone/>
            </a:pPr>
            <a:r>
              <a:rPr lang="en"/>
              <a:t>What is Toxocariasis symptoms ?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buNone/>
            </a:pPr>
            <a:r>
              <a:rPr lang="en"/>
              <a:t>Many kids won't have symptoms. But if they do, they can include fever, cough, wheezing, spleen or enlarged liver.</a:t>
            </a:r>
          </a:p>
          <a:p>
            <a:r>
              <a:t/>
            </a:r>
          </a:p>
        </p:txBody>
      </p:sp>
      <p:sp>
        <p:nvSpPr>
          <p:cNvPr id="90" name="Shape 90"/>
          <p:cNvSpPr/>
          <p:nvPr/>
        </p:nvSpPr>
        <p:spPr>
          <a:xfrm>
            <a:off y="3125627" x="3625708"/>
            <a:ext cy="3442272" cx="479529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buNone/>
            </a:pPr>
            <a:r>
              <a:rPr lang="en"/>
              <a:t>How can kids get Toxocariasis?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buNone/>
            </a:pPr>
            <a:r>
              <a:rPr lang="en"/>
              <a:t>Eggs from the worms pass into the feces of dog, then pass to area around the home where the kids play.</a:t>
            </a:r>
          </a:p>
          <a:p>
            <a:r>
              <a:t/>
            </a:r>
          </a:p>
        </p:txBody>
      </p:sp>
      <p:sp>
        <p:nvSpPr>
          <p:cNvPr id="97" name="Shape 97"/>
          <p:cNvSpPr/>
          <p:nvPr/>
        </p:nvSpPr>
        <p:spPr>
          <a:xfrm>
            <a:off y="3433403" x="4559454"/>
            <a:ext cy="2750715" cx="410319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98" name="Shape 98"/>
          <p:cNvSpPr/>
          <p:nvPr/>
        </p:nvSpPr>
        <p:spPr>
          <a:xfrm>
            <a:off y="3433403" x="679769"/>
            <a:ext cy="2666543" cx="3628517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buNone/>
            </a:pPr>
            <a:r>
              <a:rPr lang="en"/>
              <a:t>Who is at risks of Toxocariasis?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buNone/>
            </a:pPr>
            <a:r>
              <a:rPr lang="en"/>
              <a:t>The owners of dogs or cats.</a:t>
            </a:r>
          </a:p>
          <a:p>
            <a:r>
              <a:t/>
            </a:r>
          </a:p>
        </p:txBody>
      </p:sp>
      <p:sp>
        <p:nvSpPr>
          <p:cNvPr id="105" name="Shape 105"/>
          <p:cNvSpPr/>
          <p:nvPr/>
        </p:nvSpPr>
        <p:spPr>
          <a:xfrm>
            <a:off y="2747822" x="354425"/>
            <a:ext cy="2922852" cx="389860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06" name="Shape 106"/>
          <p:cNvSpPr/>
          <p:nvPr/>
        </p:nvSpPr>
        <p:spPr>
          <a:xfrm>
            <a:off y="2755150" x="4572000"/>
            <a:ext cy="2908198" cx="384545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buNone/>
            </a:pPr>
            <a:r>
              <a:rPr lang="en"/>
              <a:t>What is treatment for Toxocariasis?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buNone/>
            </a:pPr>
            <a:r>
              <a:rPr lang="en"/>
              <a:t> A child who caused by Toxocariasis should be given medicines as prescribed by your doctor.</a:t>
            </a:r>
          </a:p>
          <a:p>
            <a:r>
              <a:t/>
            </a:r>
          </a:p>
        </p:txBody>
      </p:sp>
      <p:sp>
        <p:nvSpPr>
          <p:cNvPr id="113" name="Shape 113"/>
          <p:cNvSpPr/>
          <p:nvPr/>
        </p:nvSpPr>
        <p:spPr>
          <a:xfrm>
            <a:off y="2886725" x="4261875"/>
            <a:ext cy="3264197" cx="408373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buNone/>
            </a:pPr>
            <a:r>
              <a:rPr lang="en"/>
              <a:t>What should you do, when you get caused by Toxocariasis ?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buNone/>
            </a:pPr>
            <a:r>
              <a:rPr lang="en"/>
              <a:t> You should called doctor, when your child has any of the symptoms of Toxocariasis includes:</a:t>
            </a:r>
          </a:p>
          <a:p>
            <a:pPr rtl="0" lvl="0">
              <a:buNone/>
            </a:pPr>
            <a:r>
              <a:rPr lang="en"/>
              <a:t> . Fever</a:t>
            </a:r>
          </a:p>
          <a:p>
            <a:pPr rtl="0" lvl="0">
              <a:buNone/>
            </a:pPr>
            <a:r>
              <a:rPr lang="en"/>
              <a:t> . Cough</a:t>
            </a:r>
          </a:p>
          <a:p>
            <a:pPr rtl="0" lvl="0">
              <a:buNone/>
            </a:pPr>
            <a:r>
              <a:rPr lang="en"/>
              <a:t> . Wheezing</a:t>
            </a:r>
          </a:p>
          <a:p>
            <a:pPr rtl="0" lvl="0">
              <a:buNone/>
            </a:pPr>
            <a:r>
              <a:rPr lang="en"/>
              <a:t> . Spleen</a:t>
            </a:r>
          </a:p>
        </p:txBody>
      </p:sp>
      <p:sp>
        <p:nvSpPr>
          <p:cNvPr id="120" name="Shape 120"/>
          <p:cNvSpPr/>
          <p:nvPr/>
        </p:nvSpPr>
        <p:spPr>
          <a:xfrm>
            <a:off y="2771774" x="4961875"/>
            <a:ext cy="3489579" cx="248094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buNone/>
            </a:pPr>
            <a:r>
              <a:rPr lang="en"/>
              <a:t>Toxocariasis prevention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buNone/>
            </a:pPr>
            <a:r>
              <a:rPr lang="en"/>
              <a:t> . Keep kids aways from areas where the dogs play.</a:t>
            </a:r>
          </a:p>
          <a:p>
            <a:pPr rtl="0" lvl="0">
              <a:buNone/>
            </a:pPr>
            <a:r>
              <a:rPr lang="en"/>
              <a:t> . Reminding kids to wash their hands often</a:t>
            </a:r>
          </a:p>
          <a:p>
            <a:pPr rtl="0" lvl="0">
              <a:buNone/>
            </a:pPr>
            <a:r>
              <a:rPr lang="en"/>
              <a:t> . Keep pets away from sandbox and covered when its not been used.</a:t>
            </a:r>
          </a:p>
          <a:p>
            <a:r>
              <a:t/>
            </a:r>
          </a:p>
        </p:txBody>
      </p:sp>
      <p:sp>
        <p:nvSpPr>
          <p:cNvPr id="127" name="Shape 127"/>
          <p:cNvSpPr/>
          <p:nvPr/>
        </p:nvSpPr>
        <p:spPr>
          <a:xfrm>
            <a:off y="3875462" x="4788200"/>
            <a:ext cy="2380077" cx="374912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Custom 439">
      <a:dk1>
        <a:srgbClr val="000000"/>
      </a:dk1>
      <a:lt1>
        <a:srgbClr val="FFFFFF"/>
      </a:lt1>
      <a:dk2>
        <a:srgbClr val="5C6E95"/>
      </a:dk2>
      <a:lt2>
        <a:srgbClr val="ACB4C2"/>
      </a:lt2>
      <a:accent1>
        <a:srgbClr val="667E50"/>
      </a:accent1>
      <a:accent2>
        <a:srgbClr val="CFBF73"/>
      </a:accent2>
      <a:accent3>
        <a:srgbClr val="8C7C82"/>
      </a:accent3>
      <a:accent4>
        <a:srgbClr val="9ABF87"/>
      </a:accent4>
      <a:accent5>
        <a:srgbClr val="CF9462"/>
      </a:accent5>
      <a:accent6>
        <a:srgbClr val="A25642"/>
      </a:accent6>
      <a:hlink>
        <a:srgbClr val="5173A5"/>
      </a:hlink>
      <a:folHlink>
        <a:srgbClr val="68728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