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4"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98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85109354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0"/>
            <a:ext cx="9144000" cy="5176499"/>
          </a:xfrm>
          <a:prstGeom prst="rect">
            <a:avLst/>
          </a:prstGeom>
          <a:gradFill>
            <a:gsLst>
              <a:gs pos="0">
                <a:srgbClr val="003171"/>
              </a:gs>
              <a:gs pos="100000">
                <a:srgbClr val="549FFF"/>
              </a:gs>
            </a:gsLst>
            <a:lin ang="7919881" scaled="0"/>
          </a:gradFill>
          <a:ln>
            <a:noFill/>
          </a:ln>
        </p:spPr>
        <p:txBody>
          <a:bodyPr lIns="91425" tIns="45700" rIns="91425" bIns="45700" anchor="ctr" anchorCtr="0">
            <a:noAutofit/>
          </a:bodyPr>
          <a:lstStyle/>
          <a:p>
            <a:pPr>
              <a:spcBef>
                <a:spcPts val="0"/>
              </a:spcBef>
              <a:buNone/>
            </a:pPr>
            <a:endParaRPr/>
          </a:p>
        </p:txBody>
      </p:sp>
      <p:sp>
        <p:nvSpPr>
          <p:cNvPr id="9" name="Shape 9"/>
          <p:cNvSpPr/>
          <p:nvPr/>
        </p:nvSpPr>
        <p:spPr>
          <a:xfrm flipH="1">
            <a:off x="-3832" y="12039"/>
            <a:ext cx="10925833"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10" name="Shape 10"/>
          <p:cNvSpPr/>
          <p:nvPr/>
        </p:nvSpPr>
        <p:spPr>
          <a:xfrm flipH="1">
            <a:off x="14659" y="660"/>
            <a:ext cx="10500940"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b" anchorCtr="0">
            <a:noAutofit/>
          </a:bodyPr>
          <a:lstStyle/>
          <a:p>
            <a:pPr>
              <a:spcBef>
                <a:spcPts val="0"/>
              </a:spcBef>
              <a:buNone/>
            </a:pPr>
            <a:endParaRPr/>
          </a:p>
        </p:txBody>
      </p:sp>
      <p:sp>
        <p:nvSpPr>
          <p:cNvPr id="11" name="Shape 11"/>
          <p:cNvSpPr/>
          <p:nvPr/>
        </p:nvSpPr>
        <p:spPr>
          <a:xfrm>
            <a:off x="-846666" y="-661"/>
            <a:ext cx="2167466"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pPr>
              <a:spcBef>
                <a:spcPts val="0"/>
              </a:spcBef>
              <a:buNone/>
            </a:pPr>
            <a:endParaRPr/>
          </a:p>
        </p:txBody>
      </p:sp>
      <p:sp>
        <p:nvSpPr>
          <p:cNvPr id="12" name="Shape 12"/>
          <p:cNvSpPr/>
          <p:nvPr/>
        </p:nvSpPr>
        <p:spPr>
          <a:xfrm rot="10800000" flipH="1">
            <a:off x="-524933" y="131"/>
            <a:ext cx="1403434"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pPr>
              <a:spcBef>
                <a:spcPts val="0"/>
              </a:spcBef>
              <a:buNone/>
            </a:pPr>
            <a:endParaRPr/>
          </a:p>
        </p:txBody>
      </p:sp>
      <p:sp>
        <p:nvSpPr>
          <p:cNvPr id="13" name="Shape 13"/>
          <p:cNvSpPr txBox="1">
            <a:spLocks noGrp="1"/>
          </p:cNvSpPr>
          <p:nvPr>
            <p:ph type="ctrTitle"/>
          </p:nvPr>
        </p:nvSpPr>
        <p:spPr>
          <a:xfrm>
            <a:off x="1082040" y="1242060"/>
            <a:ext cx="7050900" cy="1102500"/>
          </a:xfrm>
          <a:prstGeom prst="rect">
            <a:avLst/>
          </a:prstGeom>
        </p:spPr>
        <p:txBody>
          <a:bodyPr lIns="91425" tIns="91425" rIns="91425" bIns="91425" anchor="b" anchorCtr="0"/>
          <a:lstStyle>
            <a:lvl1pPr algn="r" rtl="0">
              <a:spcBef>
                <a:spcPts val="0"/>
              </a:spcBef>
              <a:buClr>
                <a:schemeClr val="lt1"/>
              </a:buClr>
              <a:buSzPct val="100000"/>
              <a:defRPr sz="4800">
                <a:solidFill>
                  <a:schemeClr val="lt1"/>
                </a:solidFill>
              </a:defRPr>
            </a:lvl1pPr>
            <a:lvl2pPr algn="r" rtl="0">
              <a:spcBef>
                <a:spcPts val="0"/>
              </a:spcBef>
              <a:buClr>
                <a:schemeClr val="lt1"/>
              </a:buClr>
              <a:buSzPct val="100000"/>
              <a:defRPr sz="4800">
                <a:solidFill>
                  <a:schemeClr val="lt1"/>
                </a:solidFill>
              </a:defRPr>
            </a:lvl2pPr>
            <a:lvl3pPr algn="r" rtl="0">
              <a:spcBef>
                <a:spcPts val="0"/>
              </a:spcBef>
              <a:buClr>
                <a:schemeClr val="lt1"/>
              </a:buClr>
              <a:buSzPct val="100000"/>
              <a:defRPr sz="4800">
                <a:solidFill>
                  <a:schemeClr val="lt1"/>
                </a:solidFill>
              </a:defRPr>
            </a:lvl3pPr>
            <a:lvl4pPr algn="r" rtl="0">
              <a:spcBef>
                <a:spcPts val="0"/>
              </a:spcBef>
              <a:buClr>
                <a:schemeClr val="lt1"/>
              </a:buClr>
              <a:buSzPct val="100000"/>
              <a:defRPr sz="4800">
                <a:solidFill>
                  <a:schemeClr val="lt1"/>
                </a:solidFill>
              </a:defRPr>
            </a:lvl4pPr>
            <a:lvl5pPr algn="r" rtl="0">
              <a:spcBef>
                <a:spcPts val="0"/>
              </a:spcBef>
              <a:buClr>
                <a:schemeClr val="lt1"/>
              </a:buClr>
              <a:buSzPct val="100000"/>
              <a:defRPr sz="4800">
                <a:solidFill>
                  <a:schemeClr val="lt1"/>
                </a:solidFill>
              </a:defRPr>
            </a:lvl5pPr>
            <a:lvl6pPr algn="r" rtl="0">
              <a:spcBef>
                <a:spcPts val="0"/>
              </a:spcBef>
              <a:buClr>
                <a:schemeClr val="lt1"/>
              </a:buClr>
              <a:buSzPct val="100000"/>
              <a:defRPr sz="4800">
                <a:solidFill>
                  <a:schemeClr val="lt1"/>
                </a:solidFill>
              </a:defRPr>
            </a:lvl6pPr>
            <a:lvl7pPr algn="r" rtl="0">
              <a:spcBef>
                <a:spcPts val="0"/>
              </a:spcBef>
              <a:buClr>
                <a:schemeClr val="lt1"/>
              </a:buClr>
              <a:buSzPct val="100000"/>
              <a:defRPr sz="4800">
                <a:solidFill>
                  <a:schemeClr val="lt1"/>
                </a:solidFill>
              </a:defRPr>
            </a:lvl7pPr>
            <a:lvl8pPr algn="r" rtl="0">
              <a:spcBef>
                <a:spcPts val="0"/>
              </a:spcBef>
              <a:buClr>
                <a:schemeClr val="lt1"/>
              </a:buClr>
              <a:buSzPct val="100000"/>
              <a:defRPr sz="4800">
                <a:solidFill>
                  <a:schemeClr val="lt1"/>
                </a:solidFill>
              </a:defRPr>
            </a:lvl8pPr>
            <a:lvl9pPr algn="r" rtl="0">
              <a:spcBef>
                <a:spcPts val="0"/>
              </a:spcBef>
              <a:buClr>
                <a:schemeClr val="lt1"/>
              </a:buClr>
              <a:buSzPct val="100000"/>
              <a:defRPr sz="4800">
                <a:solidFill>
                  <a:schemeClr val="lt1"/>
                </a:solidFill>
              </a:defRPr>
            </a:lvl9pPr>
          </a:lstStyle>
          <a:p>
            <a:endParaRPr/>
          </a:p>
        </p:txBody>
      </p:sp>
      <p:sp>
        <p:nvSpPr>
          <p:cNvPr id="14" name="Shape 14"/>
          <p:cNvSpPr txBox="1">
            <a:spLocks noGrp="1"/>
          </p:cNvSpPr>
          <p:nvPr>
            <p:ph type="subTitle" idx="1"/>
          </p:nvPr>
        </p:nvSpPr>
        <p:spPr>
          <a:xfrm>
            <a:off x="1082040" y="2423159"/>
            <a:ext cx="7035899" cy="694199"/>
          </a:xfrm>
          <a:prstGeom prst="rect">
            <a:avLst/>
          </a:prstGeom>
        </p:spPr>
        <p:txBody>
          <a:bodyPr lIns="91425" tIns="91425" rIns="91425" bIns="91425" anchor="t" anchorCtr="0"/>
          <a:lstStyle>
            <a:lvl1pPr algn="r" rtl="0">
              <a:spcBef>
                <a:spcPts val="0"/>
              </a:spcBef>
              <a:buClr>
                <a:schemeClr val="lt1"/>
              </a:buClr>
              <a:buSzPct val="100000"/>
              <a:buNone/>
              <a:defRPr sz="2400">
                <a:solidFill>
                  <a:schemeClr val="lt1"/>
                </a:solidFill>
              </a:defRPr>
            </a:lvl1pPr>
            <a:lvl2pPr algn="r" rtl="0">
              <a:spcBef>
                <a:spcPts val="0"/>
              </a:spcBef>
              <a:buClr>
                <a:schemeClr val="lt1"/>
              </a:buClr>
              <a:buSzPct val="100000"/>
              <a:buNone/>
              <a:defRPr sz="2400">
                <a:solidFill>
                  <a:schemeClr val="lt1"/>
                </a:solidFill>
              </a:defRPr>
            </a:lvl2pPr>
            <a:lvl3pPr algn="r" rtl="0">
              <a:spcBef>
                <a:spcPts val="0"/>
              </a:spcBef>
              <a:buClr>
                <a:schemeClr val="lt1"/>
              </a:buClr>
              <a:buNone/>
              <a:defRPr>
                <a:solidFill>
                  <a:schemeClr val="lt1"/>
                </a:solidFill>
              </a:defRPr>
            </a:lvl3pPr>
            <a:lvl4pPr algn="r" rtl="0">
              <a:spcBef>
                <a:spcPts val="0"/>
              </a:spcBef>
              <a:buClr>
                <a:schemeClr val="lt1"/>
              </a:buClr>
              <a:buSzPct val="100000"/>
              <a:buNone/>
              <a:defRPr sz="2400">
                <a:solidFill>
                  <a:schemeClr val="lt1"/>
                </a:solidFill>
              </a:defRPr>
            </a:lvl4pPr>
            <a:lvl5pPr algn="r" rtl="0">
              <a:spcBef>
                <a:spcPts val="0"/>
              </a:spcBef>
              <a:buClr>
                <a:schemeClr val="lt1"/>
              </a:buClr>
              <a:buSzPct val="100000"/>
              <a:buNone/>
              <a:defRPr sz="2400">
                <a:solidFill>
                  <a:schemeClr val="lt1"/>
                </a:solidFill>
              </a:defRPr>
            </a:lvl5pPr>
            <a:lvl6pPr algn="r" rtl="0">
              <a:spcBef>
                <a:spcPts val="0"/>
              </a:spcBef>
              <a:buClr>
                <a:schemeClr val="lt1"/>
              </a:buClr>
              <a:buSzPct val="100000"/>
              <a:buNone/>
              <a:defRPr sz="2400">
                <a:solidFill>
                  <a:schemeClr val="lt1"/>
                </a:solidFill>
              </a:defRPr>
            </a:lvl6pPr>
            <a:lvl7pPr algn="r" rtl="0">
              <a:spcBef>
                <a:spcPts val="0"/>
              </a:spcBef>
              <a:buClr>
                <a:schemeClr val="lt1"/>
              </a:buClr>
              <a:buSzPct val="100000"/>
              <a:buNone/>
              <a:defRPr sz="2400">
                <a:solidFill>
                  <a:schemeClr val="lt1"/>
                </a:solidFill>
              </a:defRPr>
            </a:lvl7pPr>
            <a:lvl8pPr algn="r" rtl="0">
              <a:spcBef>
                <a:spcPts val="0"/>
              </a:spcBef>
              <a:buClr>
                <a:schemeClr val="lt1"/>
              </a:buClr>
              <a:buSzPct val="100000"/>
              <a:buNone/>
              <a:defRPr sz="2400">
                <a:solidFill>
                  <a:schemeClr val="lt1"/>
                </a:solidFill>
              </a:defRPr>
            </a:lvl8pPr>
            <a:lvl9pPr algn="r" rtl="0">
              <a:spcBef>
                <a:spcPts val="0"/>
              </a:spcBef>
              <a:buClr>
                <a:schemeClr val="lt1"/>
              </a:buClr>
              <a:buSzPct val="100000"/>
              <a:buNone/>
              <a:defRPr sz="24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17" name="Shape 17"/>
          <p:cNvSpPr txBox="1">
            <a:spLocks noGrp="1"/>
          </p:cNvSpPr>
          <p:nvPr>
            <p:ph type="body" idx="1"/>
          </p:nvPr>
        </p:nvSpPr>
        <p:spPr>
          <a:xfrm>
            <a:off x="457200" y="1244242"/>
            <a:ext cx="8229600" cy="36303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19" name="Shape 19"/>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127" scaled="0"/>
          </a:gradFill>
          <a:ln>
            <a:noFill/>
          </a:ln>
        </p:spPr>
        <p:txBody>
          <a:bodyPr lIns="91425" tIns="45700" rIns="91425" bIns="45700" anchor="ctr" anchorCtr="0">
            <a:noAutofit/>
          </a:bodyPr>
          <a:lstStyle/>
          <a:p>
            <a:pPr>
              <a:spcBef>
                <a:spcPts val="0"/>
              </a:spcBef>
              <a:buNone/>
            </a:pPr>
            <a:endParaRPr/>
          </a:p>
        </p:txBody>
      </p:sp>
      <p:sp>
        <p:nvSpPr>
          <p:cNvPr id="20" name="Shape 20"/>
          <p:cNvSpPr txBox="1">
            <a:spLocks noGrp="1"/>
          </p:cNvSpPr>
          <p:nvPr>
            <p:ph type="title"/>
          </p:nvPr>
        </p:nvSpPr>
        <p:spPr>
          <a:xfrm>
            <a:off x="457200" y="205978"/>
            <a:ext cx="8229600" cy="9942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23" name="Shape 23"/>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24" name="Shape 24"/>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127" scaled="0"/>
          </a:gradFill>
          <a:ln>
            <a:noFill/>
          </a:ln>
        </p:spPr>
        <p:txBody>
          <a:bodyPr lIns="91425" tIns="45700" rIns="91425" bIns="45700" anchor="ctr" anchorCtr="0">
            <a:noAutofit/>
          </a:bodyPr>
          <a:lstStyle/>
          <a:p>
            <a:pPr>
              <a:spcBef>
                <a:spcPts val="0"/>
              </a:spcBef>
              <a:buNone/>
            </a:pPr>
            <a:endParaRPr/>
          </a:p>
        </p:txBody>
      </p:sp>
      <p:sp>
        <p:nvSpPr>
          <p:cNvPr id="25" name="Shape 25"/>
          <p:cNvSpPr txBox="1">
            <a:spLocks noGrp="1"/>
          </p:cNvSpPr>
          <p:nvPr>
            <p:ph type="title"/>
          </p:nvPr>
        </p:nvSpPr>
        <p:spPr>
          <a:xfrm>
            <a:off x="457200" y="205978"/>
            <a:ext cx="8229600" cy="9942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body" idx="1"/>
          </p:nvPr>
        </p:nvSpPr>
        <p:spPr>
          <a:xfrm>
            <a:off x="457200" y="1244242"/>
            <a:ext cx="4038599" cy="3630300"/>
          </a:xfrm>
          <a:prstGeom prst="rect">
            <a:avLst/>
          </a:prstGeom>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27" name="Shape 27"/>
          <p:cNvSpPr txBox="1">
            <a:spLocks noGrp="1"/>
          </p:cNvSpPr>
          <p:nvPr>
            <p:ph type="body" idx="2"/>
          </p:nvPr>
        </p:nvSpPr>
        <p:spPr>
          <a:xfrm>
            <a:off x="4648200" y="1244242"/>
            <a:ext cx="4038599" cy="3630300"/>
          </a:xfrm>
          <a:prstGeom prst="rect">
            <a:avLst/>
          </a:prstGeom>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30" name="Shape 30"/>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31" name="Shape 31"/>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127" scaled="0"/>
          </a:gradFill>
          <a:ln>
            <a:noFill/>
          </a:ln>
        </p:spPr>
        <p:txBody>
          <a:bodyPr lIns="91425" tIns="45700" rIns="91425" bIns="45700" anchor="ctr" anchorCtr="0">
            <a:noAutofit/>
          </a:bodyPr>
          <a:lstStyle/>
          <a:p>
            <a:pPr>
              <a:spcBef>
                <a:spcPts val="0"/>
              </a:spcBef>
              <a:buNone/>
            </a:pPr>
            <a:endParaRPr/>
          </a:p>
        </p:txBody>
      </p:sp>
      <p:sp>
        <p:nvSpPr>
          <p:cNvPr id="32" name="Shape 32"/>
          <p:cNvSpPr txBox="1">
            <a:spLocks noGrp="1"/>
          </p:cNvSpPr>
          <p:nvPr>
            <p:ph type="title"/>
          </p:nvPr>
        </p:nvSpPr>
        <p:spPr>
          <a:xfrm>
            <a:off x="457200" y="205975"/>
            <a:ext cx="6015000" cy="9942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grpSp>
        <p:nvGrpSpPr>
          <p:cNvPr id="34" name="Shape 34"/>
          <p:cNvGrpSpPr/>
          <p:nvPr/>
        </p:nvGrpSpPr>
        <p:grpSpPr>
          <a:xfrm>
            <a:off x="-6264" y="3700039"/>
            <a:ext cx="9150267" cy="2325488"/>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pPr>
                <a:spcBef>
                  <a:spcPts val="0"/>
                </a:spcBef>
                <a:buNone/>
              </a:pPr>
              <a:endParaRPr/>
            </a:p>
          </p:txBody>
        </p:sp>
        <p:sp>
          <p:nvSpPr>
            <p:cNvPr id="36" name="Shape 36"/>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pPr>
                <a:spcBef>
                  <a:spcPts val="0"/>
                </a:spcBef>
                <a:buNone/>
              </a:pPr>
              <a:endParaRPr/>
            </a:p>
          </p:txBody>
        </p:sp>
      </p:grpSp>
      <p:sp>
        <p:nvSpPr>
          <p:cNvPr id="38" name="Shape 38"/>
          <p:cNvSpPr txBox="1">
            <a:spLocks noGrp="1"/>
          </p:cNvSpPr>
          <p:nvPr>
            <p:ph type="body" idx="1"/>
          </p:nvPr>
        </p:nvSpPr>
        <p:spPr>
          <a:xfrm>
            <a:off x="1792288" y="4025503"/>
            <a:ext cx="5486399" cy="603599"/>
          </a:xfrm>
          <a:prstGeom prst="rect">
            <a:avLst/>
          </a:prstGeom>
        </p:spPr>
        <p:txBody>
          <a:bodyPr lIns="91425" tIns="91425" rIns="91425" bIns="91425" anchor="ctr" anchorCtr="0"/>
          <a:lstStyle>
            <a:lvl1pPr algn="ctr" rtl="0">
              <a:spcBef>
                <a:spcPts val="0"/>
              </a:spcBef>
              <a:buSzPct val="100000"/>
              <a:buNone/>
              <a:defRPr sz="24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994200"/>
          </a:xfrm>
          <a:prstGeom prst="rect">
            <a:avLst/>
          </a:prstGeom>
          <a:noFill/>
          <a:ln>
            <a:noFill/>
          </a:ln>
        </p:spPr>
        <p:txBody>
          <a:bodyPr lIns="91425" tIns="91425" rIns="91425" bIns="91425" anchor="b" anchorCtr="0"/>
          <a:lstStyle>
            <a:lvl1pPr rtl="0">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rtl="0">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rtl="0">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rtl="0">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rtl="0">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rtl="0">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rtl="0">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rtl="0">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rtl="0">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295400"/>
            <a:ext cx="8229600" cy="3394500"/>
          </a:xfrm>
          <a:prstGeom prst="rect">
            <a:avLst/>
          </a:prstGeom>
          <a:noFill/>
          <a:ln>
            <a:noFill/>
          </a:ln>
        </p:spPr>
        <p:txBody>
          <a:bodyPr lIns="91425" tIns="91425" rIns="91425" bIns="91425" anchor="t" anchorCtr="0"/>
          <a:lstStyle>
            <a:lvl1pPr rtl="0">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rtl="0">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rtl="0">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rtl="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rtl="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rtl="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rtl="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rtl="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rtl="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The_Wife_of_Bath's_Tale"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www.sparknotes.com/lit/canterbury/section10.rhtml" TargetMode="External"/><Relationship Id="rId5" Type="http://schemas.openxmlformats.org/officeDocument/2006/relationships/hyperlink" Target="http://www.cliffsnotes.com/literature/c/the-canterbury-tales/summary-and-analysis/the-wife-of-baths-prologue-and-tale" TargetMode="External"/><Relationship Id="rId4" Type="http://schemas.openxmlformats.org/officeDocument/2006/relationships/hyperlink" Target="http://www.sparknotes.com/lit/canterbury/character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rot="-546116">
            <a:off x="1110070" y="625807"/>
            <a:ext cx="6923882" cy="733743"/>
          </a:xfrm>
          <a:prstGeom prst="rect">
            <a:avLst/>
          </a:prstGeom>
        </p:spPr>
        <p:txBody>
          <a:bodyPr lIns="91425" tIns="91425" rIns="91425" bIns="91425" anchor="b" anchorCtr="0">
            <a:noAutofit/>
          </a:bodyPr>
          <a:lstStyle/>
          <a:p>
            <a:pPr lvl="0" algn="ctr" rtl="0">
              <a:spcBef>
                <a:spcPts val="0"/>
              </a:spcBef>
              <a:buNone/>
            </a:pPr>
            <a:r>
              <a:rPr lang="en">
                <a:solidFill>
                  <a:srgbClr val="FF0000"/>
                </a:solidFill>
                <a:latin typeface="Crafty Girls"/>
                <a:ea typeface="Crafty Girls"/>
                <a:cs typeface="Crafty Girls"/>
                <a:sym typeface="Crafty Girls"/>
              </a:rPr>
              <a:t>THE WIFE OF BATH’S TALE </a:t>
            </a:r>
          </a:p>
        </p:txBody>
      </p:sp>
      <p:sp>
        <p:nvSpPr>
          <p:cNvPr id="42" name="Shape 42"/>
          <p:cNvSpPr txBox="1"/>
          <p:nvPr/>
        </p:nvSpPr>
        <p:spPr>
          <a:xfrm rot="-509920">
            <a:off x="2042678" y="1898251"/>
            <a:ext cx="5058647" cy="2662058"/>
          </a:xfrm>
          <a:prstGeom prst="rect">
            <a:avLst/>
          </a:prstGeom>
          <a:noFill/>
          <a:ln>
            <a:noFill/>
          </a:ln>
        </p:spPr>
        <p:txBody>
          <a:bodyPr lIns="91425" tIns="91425" rIns="91425" bIns="91425" anchor="t" anchorCtr="0">
            <a:noAutofit/>
          </a:bodyPr>
          <a:lstStyle/>
          <a:p>
            <a:pPr algn="ctr" rtl="0">
              <a:spcBef>
                <a:spcPts val="0"/>
              </a:spcBef>
              <a:buNone/>
            </a:pPr>
            <a:r>
              <a:rPr lang="en" sz="4800">
                <a:latin typeface="Chewy"/>
                <a:ea typeface="Chewy"/>
                <a:cs typeface="Chewy"/>
                <a:sym typeface="Chewy"/>
              </a:rPr>
              <a:t>MARTIN RAHEEM</a:t>
            </a:r>
          </a:p>
          <a:p>
            <a:pPr algn="ctr" rtl="0">
              <a:spcBef>
                <a:spcPts val="0"/>
              </a:spcBef>
              <a:buNone/>
            </a:pPr>
            <a:r>
              <a:rPr lang="en" sz="4800">
                <a:latin typeface="Chewy"/>
                <a:ea typeface="Chewy"/>
                <a:cs typeface="Chewy"/>
                <a:sym typeface="Chewy"/>
              </a:rPr>
              <a:t>10/14/2014</a:t>
            </a:r>
          </a:p>
          <a:p>
            <a:pPr algn="ctr">
              <a:spcBef>
                <a:spcPts val="0"/>
              </a:spcBef>
              <a:buNone/>
            </a:pPr>
            <a:r>
              <a:rPr lang="en" sz="4800">
                <a:latin typeface="Chewy"/>
                <a:ea typeface="Chewy"/>
                <a:cs typeface="Chewy"/>
                <a:sym typeface="Chewy"/>
              </a:rPr>
              <a:t>Brit.Lit/3 PERIOD</a:t>
            </a:r>
          </a:p>
        </p:txBody>
      </p:sp>
      <p:sp>
        <p:nvSpPr>
          <p:cNvPr id="43" name="Shape 43"/>
          <p:cNvSpPr txBox="1"/>
          <p:nvPr/>
        </p:nvSpPr>
        <p:spPr>
          <a:xfrm rot="-924112">
            <a:off x="6850954" y="4635071"/>
            <a:ext cx="1633359" cy="296876"/>
          </a:xfrm>
          <a:prstGeom prst="rect">
            <a:avLst/>
          </a:prstGeom>
          <a:noFill/>
          <a:ln>
            <a:noFill/>
          </a:ln>
        </p:spPr>
        <p:txBody>
          <a:bodyPr lIns="91425" tIns="91425" rIns="91425" bIns="91425" anchor="t" anchorCtr="0">
            <a:noAutofit/>
          </a:bodyPr>
          <a:lstStyle/>
          <a:p>
            <a:pPr>
              <a:spcBef>
                <a:spcPts val="0"/>
              </a:spcBef>
              <a:buNone/>
            </a:pPr>
            <a:r>
              <a:rPr lang="en">
                <a:latin typeface="Shadows Into Light"/>
                <a:ea typeface="Shadows Into Light"/>
                <a:cs typeface="Shadows Into Light"/>
                <a:sym typeface="Shadows Into Light"/>
              </a:rPr>
              <a:t>Martin R Barshawee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1231375" y="137875"/>
            <a:ext cx="3689399" cy="701699"/>
          </a:xfrm>
          <a:prstGeom prst="rect">
            <a:avLst/>
          </a:prstGeom>
        </p:spPr>
        <p:txBody>
          <a:bodyPr lIns="91425" tIns="91425" rIns="91425" bIns="91425" anchor="b" anchorCtr="0">
            <a:noAutofit/>
          </a:bodyPr>
          <a:lstStyle/>
          <a:p>
            <a:pPr>
              <a:spcBef>
                <a:spcPts val="0"/>
              </a:spcBef>
              <a:buNone/>
            </a:pPr>
            <a:r>
              <a:rPr lang="en" u="sng">
                <a:latin typeface="Lobster"/>
                <a:ea typeface="Lobster"/>
                <a:cs typeface="Lobster"/>
                <a:sym typeface="Lobster"/>
              </a:rPr>
              <a:t>The Wife of Bath </a:t>
            </a:r>
          </a:p>
        </p:txBody>
      </p:sp>
      <p:sp>
        <p:nvSpPr>
          <p:cNvPr id="105" name="Shape 105"/>
          <p:cNvSpPr txBox="1"/>
          <p:nvPr/>
        </p:nvSpPr>
        <p:spPr>
          <a:xfrm>
            <a:off x="944975" y="1622575"/>
            <a:ext cx="7062000" cy="3054300"/>
          </a:xfrm>
          <a:prstGeom prst="rect">
            <a:avLst/>
          </a:prstGeom>
          <a:noFill/>
          <a:ln>
            <a:noFill/>
          </a:ln>
        </p:spPr>
        <p:txBody>
          <a:bodyPr lIns="91425" tIns="91425" rIns="91425" bIns="91425" anchor="t" anchorCtr="0">
            <a:noAutofit/>
          </a:bodyPr>
          <a:lstStyle/>
          <a:p>
            <a:pPr marL="457200" lvl="0" indent="-381000" rtl="0">
              <a:spcBef>
                <a:spcPts val="0"/>
              </a:spcBef>
              <a:buClr>
                <a:srgbClr val="FF0000"/>
              </a:buClr>
              <a:buSzPct val="100000"/>
              <a:buFont typeface="Arial"/>
              <a:buChar char="●"/>
            </a:pPr>
            <a:r>
              <a:rPr lang="en" sz="2400" b="1">
                <a:solidFill>
                  <a:srgbClr val="FF0000"/>
                </a:solidFill>
              </a:rPr>
              <a:t>The knight married her but he confesses about her age. She keeps saying she loves him true love.</a:t>
            </a:r>
          </a:p>
          <a:p>
            <a:pPr lvl="0" rtl="0">
              <a:spcBef>
                <a:spcPts val="0"/>
              </a:spcBef>
              <a:buNone/>
            </a:pPr>
            <a:endParaRPr sz="2400" b="1">
              <a:solidFill>
                <a:srgbClr val="FF0000"/>
              </a:solidFill>
            </a:endParaRPr>
          </a:p>
          <a:p>
            <a:pPr marL="457200" lvl="0" indent="-381000">
              <a:spcBef>
                <a:spcPts val="0"/>
              </a:spcBef>
              <a:buClr>
                <a:srgbClr val="FF0000"/>
              </a:buClr>
              <a:buSzPct val="100000"/>
              <a:buFont typeface="Arial"/>
              <a:buChar char="●"/>
            </a:pPr>
            <a:r>
              <a:rPr lang="en" sz="2400" b="1">
                <a:solidFill>
                  <a:srgbClr val="FF0000"/>
                </a:solidFill>
              </a:rPr>
              <a:t>The knight prefers to have a beautiful wife and he can trust her.</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263175" y="106075"/>
            <a:ext cx="3689399" cy="691199"/>
          </a:xfrm>
          <a:prstGeom prst="rect">
            <a:avLst/>
          </a:prstGeom>
        </p:spPr>
        <p:txBody>
          <a:bodyPr lIns="91425" tIns="91425" rIns="91425" bIns="91425" anchor="b" anchorCtr="0">
            <a:noAutofit/>
          </a:bodyPr>
          <a:lstStyle/>
          <a:p>
            <a:pPr>
              <a:spcBef>
                <a:spcPts val="0"/>
              </a:spcBef>
              <a:buNone/>
            </a:pPr>
            <a:r>
              <a:rPr lang="en" u="sng">
                <a:latin typeface="Lobster"/>
                <a:ea typeface="Lobster"/>
                <a:cs typeface="Lobster"/>
                <a:sym typeface="Lobster"/>
              </a:rPr>
              <a:t>The Wife of Bath</a:t>
            </a:r>
          </a:p>
        </p:txBody>
      </p:sp>
      <p:sp>
        <p:nvSpPr>
          <p:cNvPr id="111" name="Shape 111"/>
          <p:cNvSpPr txBox="1"/>
          <p:nvPr/>
        </p:nvSpPr>
        <p:spPr>
          <a:xfrm>
            <a:off x="42425" y="1324025"/>
            <a:ext cx="6543299" cy="2706000"/>
          </a:xfrm>
          <a:prstGeom prst="rect">
            <a:avLst/>
          </a:prstGeom>
          <a:noFill/>
          <a:ln>
            <a:noFill/>
          </a:ln>
        </p:spPr>
        <p:txBody>
          <a:bodyPr lIns="91425" tIns="91425" rIns="91425" bIns="91425" anchor="t" anchorCtr="0">
            <a:noAutofit/>
          </a:bodyPr>
          <a:lstStyle/>
          <a:p>
            <a:pPr>
              <a:spcBef>
                <a:spcPts val="0"/>
              </a:spcBef>
              <a:buNone/>
            </a:pPr>
            <a:r>
              <a:rPr lang="en" sz="2400" b="1">
                <a:solidFill>
                  <a:srgbClr val="741B47"/>
                </a:solidFill>
              </a:rPr>
              <a:t>She offers him a choice: an old ugly lady, Loyal and he can trust her. Or a beautiful woman. He answered her saying the choice is yours.She asked him to kiss her and he will find both. He kissed her and she turned to a lovely young woman. And they lived happy all their life. </a:t>
            </a:r>
          </a:p>
        </p:txBody>
      </p:sp>
      <p:pic>
        <p:nvPicPr>
          <p:cNvPr id="112" name="Shape 112"/>
          <p:cNvPicPr preferRelativeResize="0"/>
          <p:nvPr/>
        </p:nvPicPr>
        <p:blipFill>
          <a:blip r:embed="rId3">
            <a:alphaModFix/>
          </a:blip>
          <a:stretch>
            <a:fillRect/>
          </a:stretch>
        </p:blipFill>
        <p:spPr>
          <a:xfrm>
            <a:off x="6500950" y="1545125"/>
            <a:ext cx="2643050" cy="285614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913225" y="53025"/>
            <a:ext cx="7422300" cy="775799"/>
          </a:xfrm>
          <a:prstGeom prst="rect">
            <a:avLst/>
          </a:prstGeom>
        </p:spPr>
        <p:txBody>
          <a:bodyPr lIns="91425" tIns="91425" rIns="91425" bIns="91425" anchor="b" anchorCtr="0">
            <a:noAutofit/>
          </a:bodyPr>
          <a:lstStyle/>
          <a:p>
            <a:pPr algn="ctr">
              <a:spcBef>
                <a:spcPts val="0"/>
              </a:spcBef>
              <a:buNone/>
            </a:pPr>
            <a:r>
              <a:rPr lang="en" sz="3600">
                <a:latin typeface="Chewy"/>
                <a:ea typeface="Chewy"/>
                <a:cs typeface="Chewy"/>
                <a:sym typeface="Chewy"/>
              </a:rPr>
              <a:t>The Canterbury Tales : Reference List</a:t>
            </a:r>
          </a:p>
        </p:txBody>
      </p:sp>
      <p:sp>
        <p:nvSpPr>
          <p:cNvPr id="118" name="Shape 118"/>
          <p:cNvSpPr txBox="1"/>
          <p:nvPr/>
        </p:nvSpPr>
        <p:spPr>
          <a:xfrm>
            <a:off x="976850" y="1104550"/>
            <a:ext cx="6554100" cy="2778599"/>
          </a:xfrm>
          <a:prstGeom prst="rect">
            <a:avLst/>
          </a:prstGeom>
          <a:noFill/>
          <a:ln>
            <a:noFill/>
          </a:ln>
        </p:spPr>
        <p:txBody>
          <a:bodyPr lIns="91425" tIns="91425" rIns="91425" bIns="91425" anchor="t" anchorCtr="0">
            <a:noAutofit/>
          </a:bodyPr>
          <a:lstStyle/>
          <a:p>
            <a:pPr rtl="0">
              <a:spcBef>
                <a:spcPts val="0"/>
              </a:spcBef>
              <a:buNone/>
            </a:pPr>
            <a:r>
              <a:rPr lang="en" sz="1800" u="sng">
                <a:solidFill>
                  <a:schemeClr val="hlink"/>
                </a:solidFill>
                <a:hlinkClick r:id="rId3"/>
              </a:rPr>
              <a:t>http://en.wikipedia.org/wiki/The_Wife_of_Bath%27s_Tale</a:t>
            </a:r>
          </a:p>
          <a:p>
            <a:pPr rtl="0">
              <a:spcBef>
                <a:spcPts val="0"/>
              </a:spcBef>
              <a:buNone/>
            </a:pPr>
            <a:endParaRPr sz="1800"/>
          </a:p>
          <a:p>
            <a:pPr rtl="0">
              <a:spcBef>
                <a:spcPts val="0"/>
              </a:spcBef>
              <a:buNone/>
            </a:pPr>
            <a:r>
              <a:rPr lang="en" sz="1800" u="sng">
                <a:solidFill>
                  <a:schemeClr val="hlink"/>
                </a:solidFill>
                <a:hlinkClick r:id="rId4"/>
              </a:rPr>
              <a:t>http://www.sparknotes.com/lit/canterbury/characters.html</a:t>
            </a:r>
          </a:p>
          <a:p>
            <a:pPr rtl="0">
              <a:spcBef>
                <a:spcPts val="0"/>
              </a:spcBef>
              <a:buNone/>
            </a:pPr>
            <a:endParaRPr sz="1800"/>
          </a:p>
          <a:p>
            <a:pPr rtl="0">
              <a:spcBef>
                <a:spcPts val="0"/>
              </a:spcBef>
              <a:buNone/>
            </a:pPr>
            <a:r>
              <a:rPr lang="en" sz="1800" u="sng">
                <a:solidFill>
                  <a:schemeClr val="hlink"/>
                </a:solidFill>
                <a:hlinkClick r:id="rId5"/>
              </a:rPr>
              <a:t>http://www.cliffsnotes.com/literature/c/the-canterbury-tales/summary-and-analysis/the-wife-of-baths-prologue-and-tale</a:t>
            </a:r>
          </a:p>
          <a:p>
            <a:pPr rtl="0">
              <a:spcBef>
                <a:spcPts val="0"/>
              </a:spcBef>
              <a:buNone/>
            </a:pPr>
            <a:endParaRPr sz="1800"/>
          </a:p>
          <a:p>
            <a:pPr>
              <a:spcBef>
                <a:spcPts val="0"/>
              </a:spcBef>
              <a:buNone/>
            </a:pPr>
            <a:r>
              <a:rPr lang="en" sz="1800" u="sng">
                <a:solidFill>
                  <a:schemeClr val="hlink"/>
                </a:solidFill>
                <a:hlinkClick r:id="rId6"/>
              </a:rPr>
              <a:t>http://www.sparknotes.com/lit/canterbury/section10.rhtml</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839000" y="212100"/>
            <a:ext cx="6924000" cy="848399"/>
          </a:xfrm>
          <a:prstGeom prst="rect">
            <a:avLst/>
          </a:prstGeom>
        </p:spPr>
        <p:txBody>
          <a:bodyPr lIns="91425" tIns="91425" rIns="91425" bIns="91425" anchor="b" anchorCtr="0">
            <a:noAutofit/>
          </a:bodyPr>
          <a:lstStyle/>
          <a:p>
            <a:pPr algn="ctr">
              <a:spcBef>
                <a:spcPts val="0"/>
              </a:spcBef>
              <a:buNone/>
            </a:pPr>
            <a:r>
              <a:rPr lang="en" sz="4800" u="sng">
                <a:solidFill>
                  <a:srgbClr val="980000"/>
                </a:solidFill>
                <a:latin typeface="Lobster"/>
                <a:ea typeface="Lobster"/>
                <a:cs typeface="Lobster"/>
                <a:sym typeface="Lobster"/>
              </a:rPr>
              <a:t>The Wife of Bath’s </a:t>
            </a:r>
          </a:p>
        </p:txBody>
      </p:sp>
      <p:pic>
        <p:nvPicPr>
          <p:cNvPr id="49" name="Shape 49"/>
          <p:cNvPicPr preferRelativeResize="0"/>
          <p:nvPr/>
        </p:nvPicPr>
        <p:blipFill>
          <a:blip r:embed="rId3">
            <a:alphaModFix/>
          </a:blip>
          <a:stretch>
            <a:fillRect/>
          </a:stretch>
        </p:blipFill>
        <p:spPr>
          <a:xfrm>
            <a:off x="6278275" y="1194850"/>
            <a:ext cx="2757324" cy="3616350"/>
          </a:xfrm>
          <a:prstGeom prst="rect">
            <a:avLst/>
          </a:prstGeom>
          <a:noFill/>
          <a:ln>
            <a:noFill/>
          </a:ln>
        </p:spPr>
      </p:pic>
      <p:sp>
        <p:nvSpPr>
          <p:cNvPr id="50" name="Shape 50"/>
          <p:cNvSpPr txBox="1"/>
          <p:nvPr/>
        </p:nvSpPr>
        <p:spPr>
          <a:xfrm>
            <a:off x="839000" y="1194850"/>
            <a:ext cx="5152799" cy="3443099"/>
          </a:xfrm>
          <a:prstGeom prst="rect">
            <a:avLst/>
          </a:prstGeom>
          <a:noFill/>
          <a:ln>
            <a:noFill/>
          </a:ln>
        </p:spPr>
        <p:txBody>
          <a:bodyPr lIns="91425" tIns="91425" rIns="91425" bIns="91425" anchor="t" anchorCtr="0">
            <a:noAutofit/>
          </a:bodyPr>
          <a:lstStyle/>
          <a:p>
            <a:pPr lvl="0" rtl="0">
              <a:lnSpc>
                <a:spcPct val="115000"/>
              </a:lnSpc>
              <a:spcBef>
                <a:spcPts val="0"/>
              </a:spcBef>
              <a:buNone/>
            </a:pPr>
            <a:endParaRPr sz="2400">
              <a:solidFill>
                <a:srgbClr val="38761D"/>
              </a:solidFill>
            </a:endParaRPr>
          </a:p>
          <a:p>
            <a:pPr marL="457200" lvl="0" indent="-381000" rtl="0">
              <a:lnSpc>
                <a:spcPct val="115000"/>
              </a:lnSpc>
              <a:spcBef>
                <a:spcPts val="0"/>
              </a:spcBef>
              <a:buClr>
                <a:srgbClr val="38761D"/>
              </a:buClr>
              <a:buSzPct val="100000"/>
              <a:buFont typeface="Arial"/>
              <a:buChar char="●"/>
            </a:pPr>
            <a:r>
              <a:rPr lang="en" sz="2400">
                <a:solidFill>
                  <a:srgbClr val="38761D"/>
                </a:solidFill>
              </a:rPr>
              <a:t>A wealthy woman who made her money from making clothes.</a:t>
            </a:r>
          </a:p>
          <a:p>
            <a:pPr lvl="0" rtl="0">
              <a:lnSpc>
                <a:spcPct val="115000"/>
              </a:lnSpc>
              <a:spcBef>
                <a:spcPts val="0"/>
              </a:spcBef>
              <a:buNone/>
            </a:pPr>
            <a:endParaRPr sz="2400">
              <a:solidFill>
                <a:srgbClr val="38761D"/>
              </a:solidFill>
            </a:endParaRPr>
          </a:p>
          <a:p>
            <a:pPr marL="457200" lvl="0" indent="-381000" rtl="0">
              <a:lnSpc>
                <a:spcPct val="115000"/>
              </a:lnSpc>
              <a:spcBef>
                <a:spcPts val="0"/>
              </a:spcBef>
              <a:buClr>
                <a:srgbClr val="38761D"/>
              </a:buClr>
              <a:buSzPct val="100000"/>
              <a:buFont typeface="Arial"/>
              <a:buChar char="●"/>
            </a:pPr>
            <a:r>
              <a:rPr lang="en" sz="2400">
                <a:solidFill>
                  <a:srgbClr val="38761D"/>
                </a:solidFill>
              </a:rPr>
              <a:t>She sewed the clothes by her hands.</a:t>
            </a:r>
          </a:p>
          <a:p>
            <a:pPr marR="0" lvl="0" algn="l" rtl="0">
              <a:lnSpc>
                <a:spcPct val="115000"/>
              </a:lnSpc>
              <a:spcBef>
                <a:spcPts val="0"/>
              </a:spcBef>
              <a:spcAft>
                <a:spcPts val="0"/>
              </a:spcAft>
              <a:buNone/>
            </a:pPr>
            <a:endParaRPr sz="2400">
              <a:solidFill>
                <a:srgbClr val="38761D"/>
              </a:solidFil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611975" y="78750"/>
            <a:ext cx="3902699" cy="587999"/>
          </a:xfrm>
          <a:prstGeom prst="rect">
            <a:avLst/>
          </a:prstGeom>
        </p:spPr>
        <p:txBody>
          <a:bodyPr lIns="91425" tIns="91425" rIns="91425" bIns="91425" anchor="t" anchorCtr="0">
            <a:noAutofit/>
          </a:bodyPr>
          <a:lstStyle/>
          <a:p>
            <a:pPr marR="0" lvl="0" algn="l" rtl="0">
              <a:lnSpc>
                <a:spcPct val="115000"/>
              </a:lnSpc>
              <a:spcBef>
                <a:spcPts val="0"/>
              </a:spcBef>
              <a:spcAft>
                <a:spcPts val="0"/>
              </a:spcAft>
              <a:buNone/>
            </a:pPr>
            <a:r>
              <a:rPr lang="en" sz="2400" u="sng">
                <a:solidFill>
                  <a:srgbClr val="38761D"/>
                </a:solidFill>
                <a:latin typeface="Shadows Into Light"/>
                <a:ea typeface="Shadows Into Light"/>
                <a:cs typeface="Shadows Into Light"/>
                <a:sym typeface="Shadows Into Light"/>
              </a:rPr>
              <a:t>Character description </a:t>
            </a:r>
          </a:p>
        </p:txBody>
      </p:sp>
      <p:pic>
        <p:nvPicPr>
          <p:cNvPr id="56" name="Shape 56"/>
          <p:cNvPicPr preferRelativeResize="0"/>
          <p:nvPr/>
        </p:nvPicPr>
        <p:blipFill>
          <a:blip r:embed="rId3">
            <a:alphaModFix/>
          </a:blip>
          <a:stretch>
            <a:fillRect/>
          </a:stretch>
        </p:blipFill>
        <p:spPr>
          <a:xfrm>
            <a:off x="6265737" y="666750"/>
            <a:ext cx="2657475" cy="3810000"/>
          </a:xfrm>
          <a:prstGeom prst="rect">
            <a:avLst/>
          </a:prstGeom>
          <a:noFill/>
          <a:ln>
            <a:noFill/>
          </a:ln>
        </p:spPr>
      </p:pic>
      <p:sp>
        <p:nvSpPr>
          <p:cNvPr id="57" name="Shape 57"/>
          <p:cNvSpPr txBox="1"/>
          <p:nvPr/>
        </p:nvSpPr>
        <p:spPr>
          <a:xfrm>
            <a:off x="413575" y="1124125"/>
            <a:ext cx="5694900" cy="3414899"/>
          </a:xfrm>
          <a:prstGeom prst="rect">
            <a:avLst/>
          </a:prstGeom>
          <a:noFill/>
          <a:ln>
            <a:noFill/>
          </a:ln>
        </p:spPr>
        <p:txBody>
          <a:bodyPr lIns="91425" tIns="91425" rIns="91425" bIns="91425" anchor="t" anchorCtr="0">
            <a:noAutofit/>
          </a:bodyPr>
          <a:lstStyle/>
          <a:p>
            <a:pPr marL="457200" lvl="0" indent="-381000" rtl="0">
              <a:spcBef>
                <a:spcPts val="0"/>
              </a:spcBef>
              <a:buClr>
                <a:srgbClr val="5B0F00"/>
              </a:buClr>
              <a:buSzPct val="100000"/>
              <a:buFont typeface="Arial"/>
              <a:buChar char="●"/>
            </a:pPr>
            <a:r>
              <a:rPr lang="en" sz="2400" b="1">
                <a:solidFill>
                  <a:srgbClr val="5B0F00"/>
                </a:solidFill>
              </a:rPr>
              <a:t>The wife of bath called Her self Alyson and Alys. </a:t>
            </a:r>
          </a:p>
          <a:p>
            <a:pPr lvl="0" rtl="0">
              <a:spcBef>
                <a:spcPts val="0"/>
              </a:spcBef>
              <a:buNone/>
            </a:pPr>
            <a:endParaRPr sz="2400" b="1">
              <a:solidFill>
                <a:srgbClr val="5B0F00"/>
              </a:solidFill>
            </a:endParaRPr>
          </a:p>
          <a:p>
            <a:pPr marL="457200" lvl="0" indent="-381000" rtl="0">
              <a:spcBef>
                <a:spcPts val="0"/>
              </a:spcBef>
              <a:buClr>
                <a:srgbClr val="5B0F00"/>
              </a:buClr>
              <a:buSzPct val="100000"/>
              <a:buFont typeface="Arial"/>
              <a:buChar char="●"/>
            </a:pPr>
            <a:r>
              <a:rPr lang="en" sz="2400" b="1">
                <a:solidFill>
                  <a:srgbClr val="5B0F00"/>
                </a:solidFill>
              </a:rPr>
              <a:t>Bath is not her husband name, its a name of an English town. </a:t>
            </a:r>
          </a:p>
          <a:p>
            <a:pPr rtl="0">
              <a:spcBef>
                <a:spcPts val="0"/>
              </a:spcBef>
              <a:buNone/>
            </a:pPr>
            <a:endParaRPr sz="2400" b="1">
              <a:solidFill>
                <a:srgbClr val="5B0F00"/>
              </a:solidFill>
            </a:endParaRPr>
          </a:p>
          <a:p>
            <a:pPr marL="457200" lvl="0" indent="-381000">
              <a:spcBef>
                <a:spcPts val="0"/>
              </a:spcBef>
              <a:buClr>
                <a:srgbClr val="5B0F00"/>
              </a:buClr>
              <a:buSzPct val="100000"/>
              <a:buFont typeface="Arial"/>
              <a:buChar char="●"/>
            </a:pPr>
            <a:r>
              <a:rPr lang="en" sz="2400" b="1">
                <a:solidFill>
                  <a:srgbClr val="5B0F00"/>
                </a:solidFill>
              </a:rPr>
              <a:t>Largish woman with gap teeth and a big hat that looks like a boat.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152400" y="127250"/>
            <a:ext cx="3482099" cy="474599"/>
          </a:xfrm>
          <a:prstGeom prst="rect">
            <a:avLst/>
          </a:prstGeom>
        </p:spPr>
        <p:txBody>
          <a:bodyPr lIns="91425" tIns="91425" rIns="91425" bIns="91425" anchor="b" anchorCtr="0">
            <a:noAutofit/>
          </a:bodyPr>
          <a:lstStyle/>
          <a:p>
            <a:pPr>
              <a:spcBef>
                <a:spcPts val="0"/>
              </a:spcBef>
              <a:buNone/>
            </a:pPr>
            <a:r>
              <a:rPr lang="en" sz="2400" u="sng">
                <a:solidFill>
                  <a:srgbClr val="38761D"/>
                </a:solidFill>
                <a:latin typeface="Shadows Into Light"/>
                <a:ea typeface="Shadows Into Light"/>
                <a:cs typeface="Shadows Into Light"/>
                <a:sym typeface="Shadows Into Light"/>
              </a:rPr>
              <a:t>Character description</a:t>
            </a:r>
          </a:p>
        </p:txBody>
      </p:sp>
      <p:pic>
        <p:nvPicPr>
          <p:cNvPr id="63" name="Shape 63"/>
          <p:cNvPicPr preferRelativeResize="0"/>
          <p:nvPr/>
        </p:nvPicPr>
        <p:blipFill>
          <a:blip r:embed="rId3">
            <a:alphaModFix/>
          </a:blip>
          <a:stretch>
            <a:fillRect/>
          </a:stretch>
        </p:blipFill>
        <p:spPr>
          <a:xfrm>
            <a:off x="5841625" y="74237"/>
            <a:ext cx="3187500" cy="4995025"/>
          </a:xfrm>
          <a:prstGeom prst="rect">
            <a:avLst/>
          </a:prstGeom>
          <a:noFill/>
          <a:ln>
            <a:noFill/>
          </a:ln>
        </p:spPr>
      </p:pic>
      <p:sp>
        <p:nvSpPr>
          <p:cNvPr id="64" name="Shape 64"/>
          <p:cNvSpPr txBox="1"/>
          <p:nvPr/>
        </p:nvSpPr>
        <p:spPr>
          <a:xfrm>
            <a:off x="668150" y="1259325"/>
            <a:ext cx="5037600" cy="3470700"/>
          </a:xfrm>
          <a:prstGeom prst="rect">
            <a:avLst/>
          </a:prstGeom>
          <a:noFill/>
          <a:ln>
            <a:noFill/>
          </a:ln>
        </p:spPr>
        <p:txBody>
          <a:bodyPr lIns="91425" tIns="91425" rIns="91425" bIns="91425" anchor="t" anchorCtr="0">
            <a:noAutofit/>
          </a:bodyPr>
          <a:lstStyle/>
          <a:p>
            <a:pPr marL="457200" lvl="0" indent="-381000" rtl="0">
              <a:spcBef>
                <a:spcPts val="0"/>
              </a:spcBef>
              <a:buClr>
                <a:srgbClr val="A64D79"/>
              </a:buClr>
              <a:buSzPct val="100000"/>
              <a:buFont typeface="Arial"/>
              <a:buChar char="●"/>
            </a:pPr>
            <a:r>
              <a:rPr lang="en" sz="2400">
                <a:solidFill>
                  <a:srgbClr val="A64D79"/>
                </a:solidFill>
              </a:rPr>
              <a:t>Alyson was from England and her clothes were expensive.</a:t>
            </a:r>
          </a:p>
          <a:p>
            <a:pPr lvl="0" rtl="0">
              <a:spcBef>
                <a:spcPts val="0"/>
              </a:spcBef>
              <a:buNone/>
            </a:pPr>
            <a:endParaRPr sz="2400">
              <a:solidFill>
                <a:srgbClr val="A64D79"/>
              </a:solidFill>
            </a:endParaRPr>
          </a:p>
          <a:p>
            <a:pPr marL="457200" lvl="0" indent="-381000" rtl="0">
              <a:spcBef>
                <a:spcPts val="0"/>
              </a:spcBef>
              <a:buClr>
                <a:srgbClr val="A64D79"/>
              </a:buClr>
              <a:buSzPct val="100000"/>
              <a:buFont typeface="Arial"/>
              <a:buChar char="●"/>
            </a:pPr>
            <a:r>
              <a:rPr lang="en" sz="2400">
                <a:solidFill>
                  <a:srgbClr val="A64D79"/>
                </a:solidFill>
              </a:rPr>
              <a:t>Her clothes were colorful,the leather on shoes was new. </a:t>
            </a:r>
          </a:p>
          <a:p>
            <a:pPr rtl="0">
              <a:spcBef>
                <a:spcPts val="0"/>
              </a:spcBef>
              <a:buNone/>
            </a:pPr>
            <a:endParaRPr sz="2400">
              <a:solidFill>
                <a:srgbClr val="A64D79"/>
              </a:solidFill>
            </a:endParaRPr>
          </a:p>
          <a:p>
            <a:pPr marL="457200" lvl="0" indent="-381000">
              <a:spcBef>
                <a:spcPts val="0"/>
              </a:spcBef>
              <a:buClr>
                <a:srgbClr val="A64D79"/>
              </a:buClr>
              <a:buSzPct val="100000"/>
              <a:buFont typeface="Arial"/>
              <a:buChar char="●"/>
            </a:pPr>
            <a:r>
              <a:rPr lang="en" sz="2400">
                <a:solidFill>
                  <a:srgbClr val="A64D79"/>
                </a:solidFill>
              </a:rPr>
              <a:t>Her bright clothes showed how wealthy she is.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534650" y="137850"/>
            <a:ext cx="3298200" cy="563999"/>
          </a:xfrm>
          <a:prstGeom prst="rect">
            <a:avLst/>
          </a:prstGeom>
        </p:spPr>
        <p:txBody>
          <a:bodyPr lIns="91425" tIns="91425" rIns="91425" bIns="91425" anchor="b" anchorCtr="0">
            <a:noAutofit/>
          </a:bodyPr>
          <a:lstStyle/>
          <a:p>
            <a:pPr>
              <a:spcBef>
                <a:spcPts val="0"/>
              </a:spcBef>
              <a:buNone/>
            </a:pPr>
            <a:r>
              <a:rPr lang="en" sz="3000" u="sng">
                <a:latin typeface="Shadows Into Light"/>
                <a:ea typeface="Shadows Into Light"/>
                <a:cs typeface="Shadows Into Light"/>
                <a:sym typeface="Shadows Into Light"/>
              </a:rPr>
              <a:t>Character description</a:t>
            </a:r>
          </a:p>
        </p:txBody>
      </p:sp>
      <p:sp>
        <p:nvSpPr>
          <p:cNvPr id="70" name="Shape 70"/>
          <p:cNvSpPr txBox="1"/>
          <p:nvPr/>
        </p:nvSpPr>
        <p:spPr>
          <a:xfrm>
            <a:off x="3775450" y="1461600"/>
            <a:ext cx="4666200" cy="2852700"/>
          </a:xfrm>
          <a:prstGeom prst="rect">
            <a:avLst/>
          </a:prstGeom>
          <a:noFill/>
          <a:ln>
            <a:noFill/>
          </a:ln>
        </p:spPr>
        <p:txBody>
          <a:bodyPr lIns="91425" tIns="91425" rIns="91425" bIns="91425" anchor="t" anchorCtr="0">
            <a:noAutofit/>
          </a:bodyPr>
          <a:lstStyle/>
          <a:p>
            <a:pPr marL="457200" lvl="0" indent="-381000" rtl="0">
              <a:spcBef>
                <a:spcPts val="0"/>
              </a:spcBef>
              <a:buClr>
                <a:srgbClr val="CC4125"/>
              </a:buClr>
              <a:buSzPct val="100000"/>
              <a:buFont typeface="Arial"/>
              <a:buChar char="●"/>
            </a:pPr>
            <a:r>
              <a:rPr lang="en" sz="2400" b="1">
                <a:solidFill>
                  <a:srgbClr val="CC4125"/>
                </a:solidFill>
              </a:rPr>
              <a:t>Alyson married her first husband when she was twelve years.</a:t>
            </a:r>
          </a:p>
          <a:p>
            <a:pPr lvl="0" rtl="0">
              <a:spcBef>
                <a:spcPts val="0"/>
              </a:spcBef>
              <a:buNone/>
            </a:pPr>
            <a:endParaRPr sz="2400" b="1">
              <a:solidFill>
                <a:srgbClr val="CC4125"/>
              </a:solidFill>
            </a:endParaRPr>
          </a:p>
          <a:p>
            <a:pPr marL="457200" lvl="0" indent="-381000" rtl="0">
              <a:spcBef>
                <a:spcPts val="0"/>
              </a:spcBef>
              <a:buClr>
                <a:srgbClr val="CC4125"/>
              </a:buClr>
              <a:buSzPct val="100000"/>
              <a:buFont typeface="Arial"/>
              <a:buChar char="●"/>
            </a:pPr>
            <a:r>
              <a:rPr lang="en" sz="2400" b="1">
                <a:solidFill>
                  <a:srgbClr val="CC4125"/>
                </a:solidFill>
              </a:rPr>
              <a:t>The wife married more than four times.</a:t>
            </a:r>
          </a:p>
        </p:txBody>
      </p:sp>
      <p:pic>
        <p:nvPicPr>
          <p:cNvPr id="71" name="Shape 71"/>
          <p:cNvPicPr preferRelativeResize="0"/>
          <p:nvPr/>
        </p:nvPicPr>
        <p:blipFill>
          <a:blip r:embed="rId3">
            <a:alphaModFix/>
          </a:blip>
          <a:stretch>
            <a:fillRect/>
          </a:stretch>
        </p:blipFill>
        <p:spPr>
          <a:xfrm>
            <a:off x="422475" y="701850"/>
            <a:ext cx="3225750" cy="43721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2058575" y="233325"/>
            <a:ext cx="4304400" cy="701699"/>
          </a:xfrm>
          <a:prstGeom prst="rect">
            <a:avLst/>
          </a:prstGeom>
        </p:spPr>
        <p:txBody>
          <a:bodyPr lIns="91425" tIns="91425" rIns="91425" bIns="91425" anchor="b" anchorCtr="0">
            <a:noAutofit/>
          </a:bodyPr>
          <a:lstStyle/>
          <a:p>
            <a:pPr>
              <a:spcBef>
                <a:spcPts val="0"/>
              </a:spcBef>
              <a:buNone/>
            </a:pPr>
            <a:r>
              <a:rPr lang="en" u="sng">
                <a:solidFill>
                  <a:srgbClr val="38761D"/>
                </a:solidFill>
                <a:latin typeface="Shadows Into Light"/>
                <a:ea typeface="Shadows Into Light"/>
                <a:cs typeface="Shadows Into Light"/>
                <a:sym typeface="Shadows Into Light"/>
              </a:rPr>
              <a:t>Character description</a:t>
            </a:r>
          </a:p>
        </p:txBody>
      </p:sp>
      <p:sp>
        <p:nvSpPr>
          <p:cNvPr id="77" name="Shape 77"/>
          <p:cNvSpPr txBox="1"/>
          <p:nvPr/>
        </p:nvSpPr>
        <p:spPr>
          <a:xfrm>
            <a:off x="912075" y="935025"/>
            <a:ext cx="5313300" cy="4113000"/>
          </a:xfrm>
          <a:prstGeom prst="rect">
            <a:avLst/>
          </a:prstGeom>
          <a:noFill/>
          <a:ln>
            <a:noFill/>
          </a:ln>
        </p:spPr>
        <p:txBody>
          <a:bodyPr lIns="91425" tIns="91425" rIns="91425" bIns="91425" anchor="t" anchorCtr="0">
            <a:noAutofit/>
          </a:bodyPr>
          <a:lstStyle/>
          <a:p>
            <a:pPr lvl="0" rtl="0">
              <a:spcBef>
                <a:spcPts val="0"/>
              </a:spcBef>
              <a:buNone/>
            </a:pPr>
            <a:endParaRPr sz="2400" b="1">
              <a:solidFill>
                <a:srgbClr val="38761D"/>
              </a:solidFill>
            </a:endParaRPr>
          </a:p>
          <a:p>
            <a:pPr marL="457200" lvl="0" indent="-381000" rtl="0">
              <a:spcBef>
                <a:spcPts val="0"/>
              </a:spcBef>
              <a:buClr>
                <a:srgbClr val="38761D"/>
              </a:buClr>
              <a:buSzPct val="100000"/>
              <a:buFont typeface="Arial"/>
              <a:buChar char="●"/>
            </a:pPr>
            <a:r>
              <a:rPr lang="en" sz="2400" b="1">
                <a:solidFill>
                  <a:srgbClr val="38761D"/>
                </a:solidFill>
              </a:rPr>
              <a:t>Jankyn was her fifth husband who she loved the most.</a:t>
            </a:r>
          </a:p>
          <a:p>
            <a:pPr lvl="0" rtl="0">
              <a:spcBef>
                <a:spcPts val="0"/>
              </a:spcBef>
              <a:buNone/>
            </a:pPr>
            <a:r>
              <a:rPr lang="en" sz="2400" b="1">
                <a:solidFill>
                  <a:srgbClr val="38761D"/>
                </a:solidFill>
              </a:rPr>
              <a:t> </a:t>
            </a:r>
          </a:p>
          <a:p>
            <a:pPr marL="457200" lvl="0" indent="-381000" rtl="0">
              <a:spcBef>
                <a:spcPts val="0"/>
              </a:spcBef>
              <a:buClr>
                <a:srgbClr val="38761D"/>
              </a:buClr>
              <a:buSzPct val="100000"/>
              <a:buFont typeface="Arial"/>
              <a:buChar char="●"/>
            </a:pPr>
            <a:r>
              <a:rPr lang="en" sz="2400" b="1">
                <a:solidFill>
                  <a:srgbClr val="38761D"/>
                </a:solidFill>
              </a:rPr>
              <a:t>Jankyn punished her everyday but she controlled him by her sexual power.</a:t>
            </a:r>
          </a:p>
          <a:p>
            <a:pPr lvl="0" rtl="0">
              <a:spcBef>
                <a:spcPts val="0"/>
              </a:spcBef>
              <a:buNone/>
            </a:pPr>
            <a:endParaRPr sz="2400" b="1">
              <a:solidFill>
                <a:srgbClr val="38761D"/>
              </a:solidFill>
            </a:endParaRPr>
          </a:p>
          <a:p>
            <a:pPr marL="457200" lvl="0" indent="-381000" rtl="0">
              <a:spcBef>
                <a:spcPts val="0"/>
              </a:spcBef>
              <a:buClr>
                <a:srgbClr val="38761D"/>
              </a:buClr>
              <a:buSzPct val="100000"/>
              <a:buFont typeface="Arial"/>
              <a:buChar char="●"/>
            </a:pPr>
            <a:r>
              <a:rPr lang="en" sz="2400" b="1">
                <a:solidFill>
                  <a:srgbClr val="38761D"/>
                </a:solidFill>
              </a:rPr>
              <a:t>Jankyn was twice her age</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1082875" y="456025"/>
            <a:ext cx="3859199" cy="901500"/>
          </a:xfrm>
          <a:prstGeom prst="rect">
            <a:avLst/>
          </a:prstGeom>
        </p:spPr>
        <p:txBody>
          <a:bodyPr lIns="91425" tIns="91425" rIns="91425" bIns="91425" anchor="b" anchorCtr="0">
            <a:noAutofit/>
          </a:bodyPr>
          <a:lstStyle/>
          <a:p>
            <a:pPr lvl="0" rtl="0">
              <a:spcBef>
                <a:spcPts val="0"/>
              </a:spcBef>
              <a:buClr>
                <a:schemeClr val="dk1"/>
              </a:buClr>
              <a:buSzPct val="27500"/>
              <a:buFont typeface="Arial"/>
              <a:buNone/>
            </a:pPr>
            <a:r>
              <a:rPr lang="en" u="sng">
                <a:solidFill>
                  <a:schemeClr val="dk2"/>
                </a:solidFill>
                <a:latin typeface="Lobster"/>
                <a:ea typeface="Lobster"/>
                <a:cs typeface="Lobster"/>
                <a:sym typeface="Lobster"/>
              </a:rPr>
              <a:t>The Wife of Bath </a:t>
            </a:r>
          </a:p>
          <a:p>
            <a:pPr>
              <a:spcBef>
                <a:spcPts val="0"/>
              </a:spcBef>
              <a:buNone/>
            </a:pPr>
            <a:endParaRPr/>
          </a:p>
        </p:txBody>
      </p:sp>
      <p:sp>
        <p:nvSpPr>
          <p:cNvPr id="83" name="Shape 83"/>
          <p:cNvSpPr txBox="1"/>
          <p:nvPr/>
        </p:nvSpPr>
        <p:spPr>
          <a:xfrm>
            <a:off x="554875" y="2094450"/>
            <a:ext cx="4915199" cy="1903799"/>
          </a:xfrm>
          <a:prstGeom prst="rect">
            <a:avLst/>
          </a:prstGeom>
          <a:noFill/>
          <a:ln>
            <a:noFill/>
          </a:ln>
        </p:spPr>
        <p:txBody>
          <a:bodyPr lIns="91425" tIns="91425" rIns="91425" bIns="91425" anchor="t" anchorCtr="0">
            <a:noAutofit/>
          </a:bodyPr>
          <a:lstStyle/>
          <a:p>
            <a:pPr lvl="0" rtl="0">
              <a:spcBef>
                <a:spcPts val="0"/>
              </a:spcBef>
              <a:buNone/>
            </a:pPr>
            <a:r>
              <a:rPr lang="en" sz="2400" b="1">
                <a:solidFill>
                  <a:srgbClr val="A61C00"/>
                </a:solidFill>
              </a:rPr>
              <a:t>A young knight in rapes a woman. The Queen heard about it and decided to cut his head off or find an answer to her question.</a:t>
            </a:r>
          </a:p>
        </p:txBody>
      </p:sp>
      <p:pic>
        <p:nvPicPr>
          <p:cNvPr id="84" name="Shape 84"/>
          <p:cNvPicPr preferRelativeResize="0"/>
          <p:nvPr/>
        </p:nvPicPr>
        <p:blipFill rotWithShape="1">
          <a:blip r:embed="rId3">
            <a:alphaModFix/>
          </a:blip>
          <a:srcRect l="-1730" t="40369" r="1730" b="-9258"/>
          <a:stretch/>
        </p:blipFill>
        <p:spPr>
          <a:xfrm>
            <a:off x="5371900" y="169675"/>
            <a:ext cx="3676624" cy="2014974"/>
          </a:xfrm>
          <a:prstGeom prst="rect">
            <a:avLst/>
          </a:prstGeom>
          <a:noFill/>
          <a:ln>
            <a:noFill/>
          </a:ln>
        </p:spPr>
      </p:pic>
      <p:pic>
        <p:nvPicPr>
          <p:cNvPr id="85" name="Shape 85"/>
          <p:cNvPicPr preferRelativeResize="0"/>
          <p:nvPr/>
        </p:nvPicPr>
        <p:blipFill>
          <a:blip r:embed="rId4">
            <a:alphaModFix/>
          </a:blip>
          <a:stretch>
            <a:fillRect/>
          </a:stretch>
        </p:blipFill>
        <p:spPr>
          <a:xfrm>
            <a:off x="5590462" y="1938449"/>
            <a:ext cx="3366749" cy="298909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1210150" y="159075"/>
            <a:ext cx="3859199" cy="701699"/>
          </a:xfrm>
          <a:prstGeom prst="rect">
            <a:avLst/>
          </a:prstGeom>
        </p:spPr>
        <p:txBody>
          <a:bodyPr lIns="91425" tIns="91425" rIns="91425" bIns="91425" anchor="b" anchorCtr="0">
            <a:noAutofit/>
          </a:bodyPr>
          <a:lstStyle/>
          <a:p>
            <a:pPr>
              <a:spcBef>
                <a:spcPts val="0"/>
              </a:spcBef>
              <a:buNone/>
            </a:pPr>
            <a:r>
              <a:rPr lang="en" u="sng">
                <a:latin typeface="Lobster"/>
                <a:ea typeface="Lobster"/>
                <a:cs typeface="Lobster"/>
                <a:sym typeface="Lobster"/>
              </a:rPr>
              <a:t>The Wife of Bath</a:t>
            </a:r>
          </a:p>
        </p:txBody>
      </p:sp>
      <p:sp>
        <p:nvSpPr>
          <p:cNvPr id="91" name="Shape 91"/>
          <p:cNvSpPr txBox="1"/>
          <p:nvPr/>
        </p:nvSpPr>
        <p:spPr>
          <a:xfrm>
            <a:off x="0" y="1855850"/>
            <a:ext cx="6396300" cy="2407500"/>
          </a:xfrm>
          <a:prstGeom prst="rect">
            <a:avLst/>
          </a:prstGeom>
          <a:noFill/>
          <a:ln>
            <a:noFill/>
          </a:ln>
        </p:spPr>
        <p:txBody>
          <a:bodyPr lIns="91425" tIns="91425" rIns="91425" bIns="91425" anchor="t" anchorCtr="0">
            <a:noAutofit/>
          </a:bodyPr>
          <a:lstStyle/>
          <a:p>
            <a:pPr>
              <a:spcBef>
                <a:spcPts val="0"/>
              </a:spcBef>
              <a:buNone/>
            </a:pPr>
            <a:r>
              <a:rPr lang="en" sz="2400" b="1"/>
              <a:t>The knight saw 24 maidens dancing. When he went to them, they disappeared and just stay the old woman. He asked her the question and promised him to answer the question if he do what she asks him. </a:t>
            </a:r>
          </a:p>
        </p:txBody>
      </p:sp>
      <p:pic>
        <p:nvPicPr>
          <p:cNvPr id="92" name="Shape 92"/>
          <p:cNvPicPr preferRelativeResize="0"/>
          <p:nvPr/>
        </p:nvPicPr>
        <p:blipFill>
          <a:blip r:embed="rId3">
            <a:alphaModFix/>
          </a:blip>
          <a:stretch>
            <a:fillRect/>
          </a:stretch>
        </p:blipFill>
        <p:spPr>
          <a:xfrm>
            <a:off x="6144622" y="159072"/>
            <a:ext cx="2999375" cy="1643800"/>
          </a:xfrm>
          <a:prstGeom prst="rect">
            <a:avLst/>
          </a:prstGeom>
          <a:noFill/>
          <a:ln>
            <a:noFill/>
          </a:ln>
        </p:spPr>
      </p:pic>
      <p:pic>
        <p:nvPicPr>
          <p:cNvPr id="93" name="Shape 93"/>
          <p:cNvPicPr preferRelativeResize="0"/>
          <p:nvPr/>
        </p:nvPicPr>
        <p:blipFill>
          <a:blip r:embed="rId4">
            <a:alphaModFix/>
          </a:blip>
          <a:stretch>
            <a:fillRect/>
          </a:stretch>
        </p:blipFill>
        <p:spPr>
          <a:xfrm>
            <a:off x="6396151" y="1960351"/>
            <a:ext cx="2698396" cy="30225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1379850" y="84825"/>
            <a:ext cx="3774300" cy="636299"/>
          </a:xfrm>
          <a:prstGeom prst="rect">
            <a:avLst/>
          </a:prstGeom>
        </p:spPr>
        <p:txBody>
          <a:bodyPr lIns="91425" tIns="91425" rIns="91425" bIns="91425" anchor="b" anchorCtr="0">
            <a:noAutofit/>
          </a:bodyPr>
          <a:lstStyle/>
          <a:p>
            <a:pPr>
              <a:spcBef>
                <a:spcPts val="0"/>
              </a:spcBef>
              <a:buNone/>
            </a:pPr>
            <a:r>
              <a:rPr lang="en" u="sng">
                <a:latin typeface="Lobster"/>
                <a:ea typeface="Lobster"/>
                <a:cs typeface="Lobster"/>
                <a:sym typeface="Lobster"/>
              </a:rPr>
              <a:t>The Wife of Bath</a:t>
            </a:r>
          </a:p>
        </p:txBody>
      </p:sp>
      <p:sp>
        <p:nvSpPr>
          <p:cNvPr id="99" name="Shape 99"/>
          <p:cNvSpPr txBox="1"/>
          <p:nvPr/>
        </p:nvSpPr>
        <p:spPr>
          <a:xfrm>
            <a:off x="849575" y="903275"/>
            <a:ext cx="5801099" cy="3879600"/>
          </a:xfrm>
          <a:prstGeom prst="rect">
            <a:avLst/>
          </a:prstGeom>
          <a:noFill/>
          <a:ln>
            <a:noFill/>
          </a:ln>
        </p:spPr>
        <p:txBody>
          <a:bodyPr lIns="91425" tIns="91425" rIns="91425" bIns="91425" anchor="t" anchorCtr="0">
            <a:noAutofit/>
          </a:bodyPr>
          <a:lstStyle/>
          <a:p>
            <a:pPr marL="457200" lvl="0" indent="-381000" rtl="0">
              <a:spcBef>
                <a:spcPts val="0"/>
              </a:spcBef>
              <a:buClr>
                <a:srgbClr val="741B47"/>
              </a:buClr>
              <a:buSzPct val="100000"/>
              <a:buFont typeface="Arial"/>
              <a:buChar char="●"/>
            </a:pPr>
            <a:r>
              <a:rPr lang="en" sz="2400">
                <a:solidFill>
                  <a:srgbClr val="741B47"/>
                </a:solidFill>
              </a:rPr>
              <a:t>The knight Agrees with her deal. He went to the queen and he answered correctly. </a:t>
            </a:r>
          </a:p>
          <a:p>
            <a:pPr lvl="0" rtl="0">
              <a:spcBef>
                <a:spcPts val="0"/>
              </a:spcBef>
              <a:buNone/>
            </a:pPr>
            <a:endParaRPr sz="2400">
              <a:solidFill>
                <a:srgbClr val="741B47"/>
              </a:solidFill>
            </a:endParaRPr>
          </a:p>
          <a:p>
            <a:pPr marL="457200" lvl="0" indent="-381000" rtl="0">
              <a:spcBef>
                <a:spcPts val="0"/>
              </a:spcBef>
              <a:buClr>
                <a:srgbClr val="741B47"/>
              </a:buClr>
              <a:buSzPct val="100000"/>
              <a:buFont typeface="Arial"/>
              <a:buChar char="●"/>
            </a:pPr>
            <a:r>
              <a:rPr lang="en" sz="2400">
                <a:solidFill>
                  <a:srgbClr val="741B47"/>
                </a:solidFill>
              </a:rPr>
              <a:t>The question was what most women desire? they desire sovereignty over their husbands.</a:t>
            </a:r>
          </a:p>
          <a:p>
            <a:pPr lvl="0" rtl="0">
              <a:spcBef>
                <a:spcPts val="0"/>
              </a:spcBef>
              <a:buNone/>
            </a:pPr>
            <a:endParaRPr sz="2400">
              <a:solidFill>
                <a:srgbClr val="741B47"/>
              </a:solidFill>
            </a:endParaRPr>
          </a:p>
          <a:p>
            <a:pPr marL="457200" lvl="0" indent="-381000" rtl="0">
              <a:spcBef>
                <a:spcPts val="0"/>
              </a:spcBef>
              <a:buClr>
                <a:srgbClr val="741B47"/>
              </a:buClr>
              <a:buSzPct val="100000"/>
              <a:buFont typeface="Arial"/>
              <a:buChar char="●"/>
            </a:pPr>
            <a:r>
              <a:rPr lang="en" sz="2400">
                <a:solidFill>
                  <a:srgbClr val="741B47"/>
                </a:solidFill>
              </a:rPr>
              <a:t>The old lady asked him to marry her. The knight agrees with sadness. </a:t>
            </a:r>
          </a:p>
          <a:p>
            <a:pPr>
              <a:spcBef>
                <a:spcPts val="0"/>
              </a:spcBef>
              <a:buNone/>
            </a:pPr>
            <a:endParaRPr sz="2400">
              <a:solidFill>
                <a:srgbClr val="741B47"/>
              </a:solidFill>
            </a:endParaRPr>
          </a:p>
        </p:txBody>
      </p:sp>
    </p:spTree>
  </p:cSld>
  <p:clrMapOvr>
    <a:masterClrMapping/>
  </p:clrMapOvr>
  <p:transition spd="slow">
    <p:cut/>
  </p:transition>
</p:sld>
</file>

<file path=ppt/theme/theme1.xml><?xml version="1.0" encoding="utf-8"?>
<a:theme xmlns:a="http://schemas.openxmlformats.org/drawingml/2006/main"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414</Words>
  <Application>Microsoft Office PowerPoint</Application>
  <PresentationFormat>On-screen Show (16:9)</PresentationFormat>
  <Paragraphs>57</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wave</vt:lpstr>
      <vt:lpstr>THE WIFE OF BATH’S TALE </vt:lpstr>
      <vt:lpstr>The Wife of Bath’s </vt:lpstr>
      <vt:lpstr>Character description </vt:lpstr>
      <vt:lpstr>Character description</vt:lpstr>
      <vt:lpstr>Character description</vt:lpstr>
      <vt:lpstr>Character description</vt:lpstr>
      <vt:lpstr>The Wife of Bath  </vt:lpstr>
      <vt:lpstr>The Wife of Bath</vt:lpstr>
      <vt:lpstr>The Wife of Bath</vt:lpstr>
      <vt:lpstr>The Wife of Bath </vt:lpstr>
      <vt:lpstr>The Wife of Bath</vt:lpstr>
      <vt:lpstr>The Canterbury Tales : Reference List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WIFE OF BATH’S TALE </dc:title>
  <dc:creator>Attisso, Jeanette J</dc:creator>
  <cp:lastModifiedBy>Chicago Public Schools</cp:lastModifiedBy>
  <cp:revision>1</cp:revision>
  <dcterms:modified xsi:type="dcterms:W3CDTF">2014-10-17T13:03:25Z</dcterms:modified>
</cp:coreProperties>
</file>