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8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66095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p:nvPr/>
        </p:nvSpPr>
        <p:spPr>
          <a:xfrm rot="10800000" flipH="1">
            <a:off x="0" y="1541738"/>
            <a:ext cx="9143999" cy="915711"/>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0" y="0"/>
            <a:ext cx="9144000" cy="16001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subTitle" idx="1"/>
          </p:nvPr>
        </p:nvSpPr>
        <p:spPr>
          <a:xfrm rot="-186991">
            <a:off x="1102116" y="2348618"/>
            <a:ext cx="7576304" cy="393946"/>
          </a:xfrm>
          <a:prstGeom prst="rect">
            <a:avLst/>
          </a:prstGeom>
        </p:spPr>
        <p:txBody>
          <a:bodyPr lIns="91425" tIns="91425" rIns="91425" bIns="91425" anchor="ctr" anchorCtr="0"/>
          <a:lstStyle>
            <a:lvl1pPr rtl="0">
              <a:spcBef>
                <a:spcPts val="0"/>
              </a:spcBef>
              <a:buSzPct val="100000"/>
              <a:buNone/>
              <a:defRPr sz="2000"/>
            </a:lvl1pPr>
            <a:lvl2pPr rtl="0">
              <a:spcBef>
                <a:spcPts val="0"/>
              </a:spcBef>
              <a:buSzPct val="100000"/>
              <a:buNone/>
              <a:defRPr sz="2000"/>
            </a:lvl2pPr>
            <a:lvl3pPr rtl="0">
              <a:spcBef>
                <a:spcPts val="0"/>
              </a:spcBef>
              <a:buSzPct val="100000"/>
              <a:buNone/>
              <a:defRPr sz="2000"/>
            </a:lvl3pPr>
            <a:lvl4pPr rtl="0">
              <a:spcBef>
                <a:spcPts val="0"/>
              </a:spcBef>
              <a:buSzPct val="100000"/>
              <a:buNone/>
              <a:defRPr sz="2000"/>
            </a:lvl4pPr>
            <a:lvl5pPr rtl="0">
              <a:spcBef>
                <a:spcPts val="0"/>
              </a:spcBef>
              <a:buSzPct val="100000"/>
              <a:buNone/>
              <a:defRPr sz="2000"/>
            </a:lvl5pPr>
            <a:lvl6pPr rtl="0">
              <a:spcBef>
                <a:spcPts val="0"/>
              </a:spcBef>
              <a:buSzPct val="100000"/>
              <a:buNone/>
              <a:defRPr sz="2000"/>
            </a:lvl6pPr>
            <a:lvl7pPr rtl="0">
              <a:spcBef>
                <a:spcPts val="0"/>
              </a:spcBef>
              <a:buSzPct val="100000"/>
              <a:buNone/>
              <a:defRPr sz="2000"/>
            </a:lvl7pPr>
            <a:lvl8pPr rtl="0">
              <a:spcBef>
                <a:spcPts val="0"/>
              </a:spcBef>
              <a:buSzPct val="100000"/>
              <a:buNone/>
              <a:defRPr sz="2000"/>
            </a:lvl8pPr>
            <a:lvl9pPr rtl="0">
              <a:spcBef>
                <a:spcPts val="0"/>
              </a:spcBef>
              <a:buSzPct val="100000"/>
              <a:buNone/>
              <a:defRPr sz="2000"/>
            </a:lvl9pPr>
          </a:lstStyle>
          <a:p>
            <a:endParaRPr/>
          </a:p>
        </p:txBody>
      </p:sp>
      <p:sp>
        <p:nvSpPr>
          <p:cNvPr id="18" name="Shape 18"/>
          <p:cNvSpPr/>
          <p:nvPr/>
        </p:nvSpPr>
        <p:spPr>
          <a:xfrm rot="-180223">
            <a:off x="472457" y="184110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ctrTitle"/>
          </p:nvPr>
        </p:nvSpPr>
        <p:spPr>
          <a:xfrm rot="-183804">
            <a:off x="1035602" y="1005108"/>
            <a:ext cx="7763693" cy="1067996"/>
          </a:xfrm>
          <a:prstGeom prst="rect">
            <a:avLst/>
          </a:prstGeom>
        </p:spPr>
        <p:txBody>
          <a:bodyPr lIns="91425" tIns="91425" rIns="91425" bIns="91425" anchor="b" anchorCtr="0"/>
          <a:lstStyle>
            <a:lvl1pPr rtl="0">
              <a:spcBef>
                <a:spcPts val="0"/>
              </a:spcBef>
              <a:buSzPct val="100000"/>
              <a:defRPr sz="4800" b="1"/>
            </a:lvl1pPr>
            <a:lvl2pPr rtl="0">
              <a:spcBef>
                <a:spcPts val="0"/>
              </a:spcBef>
              <a:buSzPct val="100000"/>
              <a:defRPr sz="4800" b="1"/>
            </a:lvl2pPr>
            <a:lvl3pPr rtl="0">
              <a:spcBef>
                <a:spcPts val="0"/>
              </a:spcBef>
              <a:buSzPct val="100000"/>
              <a:defRPr sz="4800" b="1"/>
            </a:lvl3pPr>
            <a:lvl4pPr rtl="0">
              <a:spcBef>
                <a:spcPts val="0"/>
              </a:spcBef>
              <a:buSzPct val="100000"/>
              <a:defRPr sz="4800" b="1"/>
            </a:lvl4pPr>
            <a:lvl5pPr rtl="0">
              <a:spcBef>
                <a:spcPts val="0"/>
              </a:spcBef>
              <a:buSzPct val="100000"/>
              <a:defRPr sz="4800" b="1"/>
            </a:lvl5pPr>
            <a:lvl6pPr rtl="0">
              <a:spcBef>
                <a:spcPts val="0"/>
              </a:spcBef>
              <a:buSzPct val="100000"/>
              <a:defRPr sz="4800" b="1"/>
            </a:lvl6pPr>
            <a:lvl7pPr rtl="0">
              <a:spcBef>
                <a:spcPts val="0"/>
              </a:spcBef>
              <a:buSzPct val="100000"/>
              <a:defRPr sz="4800" b="1"/>
            </a:lvl7pPr>
            <a:lvl8pPr rtl="0">
              <a:spcBef>
                <a:spcPts val="0"/>
              </a:spcBef>
              <a:buSzPct val="100000"/>
              <a:defRPr sz="4800" b="1"/>
            </a:lvl8pPr>
            <a:lvl9pPr rtl="0">
              <a:spcBef>
                <a:spcPts val="0"/>
              </a:spcBef>
              <a:buSzPct val="100000"/>
              <a:defRPr sz="4800" b="1"/>
            </a:lvl9pPr>
          </a:lstStyle>
          <a:p>
            <a:endParaRPr/>
          </a:p>
        </p:txBody>
      </p:sp>
      <p:sp>
        <p:nvSpPr>
          <p:cNvPr id="20" name="Shape 20"/>
          <p:cNvSpPr/>
          <p:nvPr/>
        </p:nvSpPr>
        <p:spPr>
          <a:xfrm flipH="1">
            <a:off x="0" y="2633472"/>
            <a:ext cx="9143999" cy="2511742"/>
          </a:xfrm>
          <a:custGeom>
            <a:avLst/>
            <a:gdLst/>
            <a:ahLst/>
            <a:cxnLst/>
            <a:rect l="0" t="0" r="0" b="0"/>
            <a:pathLst>
              <a:path w="9144000" h="3429000" extrusionOk="0">
                <a:moveTo>
                  <a:pt x="0" y="0"/>
                </a:moveTo>
                <a:lnTo>
                  <a:pt x="0" y="762000"/>
                </a:lnTo>
                <a:lnTo>
                  <a:pt x="0" y="3429000"/>
                </a:lnTo>
                <a:lnTo>
                  <a:pt x="9144000" y="3429000"/>
                </a:lnTo>
                <a:lnTo>
                  <a:pt x="9144000" y="762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213060">
            <a:off x="920480" y="2871570"/>
            <a:ext cx="6010940" cy="2166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sp>
        <p:nvSpPr>
          <p:cNvPr id="23" name="Shape 2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1" name="Shape 31"/>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2"/>
        <p:cNvGrpSpPr/>
        <p:nvPr/>
      </p:nvGrpSpPr>
      <p:grpSpPr>
        <a:xfrm>
          <a:off x="0" y="0"/>
          <a:ext cx="0" cy="0"/>
          <a:chOff x="0" y="0"/>
          <a:chExt cx="0" cy="0"/>
        </a:xfrm>
      </p:grpSpPr>
      <p:sp>
        <p:nvSpPr>
          <p:cNvPr id="33" name="Shape 3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8" name="Shape 3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1200150"/>
            <a:ext cx="4038599" cy="33945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2"/>
          </p:nvPr>
        </p:nvSpPr>
        <p:spPr>
          <a:xfrm>
            <a:off x="4648200" y="1200150"/>
            <a:ext cx="4038599" cy="33945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5" name="Shape 45"/>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6" name="Shape 46"/>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7" name="Shape 4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8" name="Shape 48"/>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1" name="Shape 51"/>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4" name="Shape 5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6" name="Shape 56"/>
          <p:cNvSpPr txBox="1">
            <a:spLocks noGrp="1"/>
          </p:cNvSpPr>
          <p:nvPr>
            <p:ph type="body" idx="1"/>
          </p:nvPr>
        </p:nvSpPr>
        <p:spPr>
          <a:xfrm rot="-90017">
            <a:off x="999515" y="4338182"/>
            <a:ext cx="5568708" cy="355283"/>
          </a:xfrm>
          <a:prstGeom prst="rect">
            <a:avLst/>
          </a:prstGeom>
        </p:spPr>
        <p:txBody>
          <a:bodyPr lIns="91425" tIns="91425" rIns="91425" bIns="91425" anchor="b" anchorCtr="0"/>
          <a:lstStyle>
            <a:lvl1pPr rtl="0">
              <a:spcBef>
                <a:spcPts val="0"/>
              </a:spcBef>
              <a:buSzPct val="100000"/>
              <a:buNone/>
              <a:defRPr sz="1800"/>
            </a:lvl1pPr>
          </a:lstStyle>
          <a:p>
            <a:endParaRPr/>
          </a:p>
        </p:txBody>
      </p:sp>
      <p:sp>
        <p:nvSpPr>
          <p:cNvPr id="57" name="Shape 5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8" name="Shape 58"/>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9" name="Shape 59"/>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3" name="Shape 63"/>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5" name="Shape 65"/>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6" name="Shape 66"/>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60F0F"/>
            </a:gs>
            <a:gs pos="100000">
              <a:srgbClr val="C82009"/>
            </a:gs>
          </a:gsLst>
          <a:lin ang="5400012" scaled="0"/>
        </a:gradFill>
        <a:effectLst/>
      </p:bgPr>
    </p:bg>
    <p:spTree>
      <p:nvGrpSpPr>
        <p:cNvPr id="1" name="Shape 4"/>
        <p:cNvGrpSpPr/>
        <p:nvPr/>
      </p:nvGrpSpPr>
      <p:grpSpPr>
        <a:xfrm>
          <a:off x="0" y="0"/>
          <a:ext cx="0" cy="0"/>
          <a:chOff x="0" y="0"/>
          <a:chExt cx="0" cy="0"/>
        </a:xfrm>
      </p:grpSpPr>
      <p:cxnSp>
        <p:nvCxnSpPr>
          <p:cNvPr id="5" name="Shape 5"/>
          <p:cNvCxnSpPr/>
          <p:nvPr/>
        </p:nvCxnSpPr>
        <p:spPr>
          <a:xfrm>
            <a:off x="76200" y="57150"/>
            <a:ext cx="0" cy="5029199"/>
          </a:xfrm>
          <a:prstGeom prst="straightConnector1">
            <a:avLst/>
          </a:prstGeom>
          <a:noFill/>
          <a:ln w="107950" cap="flat">
            <a:solidFill>
              <a:srgbClr val="D23927"/>
            </a:solidFill>
            <a:prstDash val="solid"/>
            <a:round/>
            <a:headEnd type="none" w="med" len="med"/>
            <a:tailEnd type="none" w="med" len="med"/>
          </a:ln>
        </p:spPr>
      </p:cxnSp>
      <p:cxnSp>
        <p:nvCxnSpPr>
          <p:cNvPr id="6" name="Shape 6"/>
          <p:cNvCxnSpPr/>
          <p:nvPr/>
        </p:nvCxnSpPr>
        <p:spPr>
          <a:xfrm>
            <a:off x="9067800" y="57150"/>
            <a:ext cx="0" cy="5029199"/>
          </a:xfrm>
          <a:prstGeom prst="straightConnector1">
            <a:avLst/>
          </a:prstGeom>
          <a:noFill/>
          <a:ln w="114300" cap="flat">
            <a:solidFill>
              <a:srgbClr val="D23927"/>
            </a:solidFill>
            <a:prstDash val="solid"/>
            <a:round/>
            <a:headEnd type="none" w="med" len="med"/>
            <a:tailEnd type="none" w="med" len="med"/>
          </a:ln>
        </p:spPr>
      </p:cxnSp>
      <p:cxnSp>
        <p:nvCxnSpPr>
          <p:cNvPr id="7" name="Shape 7"/>
          <p:cNvCxnSpPr/>
          <p:nvPr/>
        </p:nvCxnSpPr>
        <p:spPr>
          <a:xfrm>
            <a:off x="533399" y="57150"/>
            <a:ext cx="0" cy="5029199"/>
          </a:xfrm>
          <a:prstGeom prst="straightConnector1">
            <a:avLst/>
          </a:prstGeom>
          <a:noFill/>
          <a:ln w="69850" cap="flat">
            <a:solidFill>
              <a:srgbClr val="D23927"/>
            </a:solidFill>
            <a:prstDash val="solid"/>
            <a:round/>
            <a:headEnd type="none" w="med" len="med"/>
            <a:tailEnd type="none" w="med" len="med"/>
          </a:ln>
        </p:spPr>
      </p:cxnSp>
      <p:cxnSp>
        <p:nvCxnSpPr>
          <p:cNvPr id="8" name="Shape 8"/>
          <p:cNvCxnSpPr/>
          <p:nvPr/>
        </p:nvCxnSpPr>
        <p:spPr>
          <a:xfrm flipH="1">
            <a:off x="914400" y="57150"/>
            <a:ext cx="152399" cy="4743600"/>
          </a:xfrm>
          <a:prstGeom prst="straightConnector1">
            <a:avLst/>
          </a:prstGeom>
          <a:noFill/>
          <a:ln w="152400" cap="flat">
            <a:solidFill>
              <a:srgbClr val="D23927"/>
            </a:solidFill>
            <a:prstDash val="solid"/>
            <a:round/>
            <a:headEnd type="none" w="med" len="med"/>
            <a:tailEnd type="none" w="med" len="med"/>
          </a:ln>
        </p:spPr>
      </p:cxnSp>
      <p:sp>
        <p:nvSpPr>
          <p:cNvPr id="9" name="Shape 9"/>
          <p:cNvSpPr/>
          <p:nvPr/>
        </p:nvSpPr>
        <p:spPr>
          <a:xfrm>
            <a:off x="110055" y="57150"/>
            <a:ext cx="1698625" cy="4972047"/>
          </a:xfrm>
          <a:custGeom>
            <a:avLst/>
            <a:gdLst/>
            <a:ahLst/>
            <a:cxnLst/>
            <a:rect l="0" t="0" r="0" b="0"/>
            <a:pathLst>
              <a:path w="1070" h="4154" extrusionOk="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noFill/>
          <a:ln w="25400" cap="flat">
            <a:solidFill>
              <a:srgbClr val="D23927"/>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 name="Shape 10"/>
          <p:cNvSpPr/>
          <p:nvPr/>
        </p:nvSpPr>
        <p:spPr>
          <a:xfrm>
            <a:off x="7839160" y="4114800"/>
            <a:ext cx="1181100" cy="597693"/>
          </a:xfrm>
          <a:custGeom>
            <a:avLst/>
            <a:gdLst/>
            <a:ahLst/>
            <a:cxnLst/>
            <a:rect l="0" t="0" r="0" b="0"/>
            <a:pathLst>
              <a:path w="744" h="502" extrusionOk="0">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noFill/>
          <a:ln w="25400" cap="flat">
            <a:solidFill>
              <a:srgbClr val="CB2813"/>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1" name="Shape 11"/>
          <p:cNvSpPr/>
          <p:nvPr/>
        </p:nvSpPr>
        <p:spPr>
          <a:xfrm>
            <a:off x="8273122" y="2652712"/>
            <a:ext cx="777875" cy="1955006"/>
          </a:xfrm>
          <a:custGeom>
            <a:avLst/>
            <a:gdLst/>
            <a:ahLst/>
            <a:cxnLst/>
            <a:rect l="0" t="0" r="0" b="0"/>
            <a:pathLst>
              <a:path w="490" h="1642" extrusionOk="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noFill/>
          <a:ln w="25400" cap="flat">
            <a:solidFill>
              <a:srgbClr val="D0331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title"/>
          </p:nvPr>
        </p:nvSpPr>
        <p:spPr>
          <a:xfrm rot="-180107">
            <a:off x="1177259" y="-15156"/>
            <a:ext cx="8220779" cy="859014"/>
          </a:xfrm>
          <a:prstGeom prst="rect">
            <a:avLst/>
          </a:prstGeom>
          <a:noFill/>
          <a:ln>
            <a:noFill/>
          </a:ln>
        </p:spPr>
        <p:txBody>
          <a:bodyPr lIns="91425" tIns="91425" rIns="91425" bIns="91425" anchor="ctr" anchorCtr="0"/>
          <a:lstStyle>
            <a:lvl1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1pPr>
            <a:lvl2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2pPr>
            <a:lvl3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3pPr>
            <a:lvl4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4pPr>
            <a:lvl5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5pPr>
            <a:lvl6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6pPr>
            <a:lvl7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7pPr>
            <a:lvl8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8pPr>
            <a:lvl9pPr rtl="0">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body" idx="1"/>
          </p:nvPr>
        </p:nvSpPr>
        <p:spPr>
          <a:xfrm>
            <a:off x="457200" y="1371600"/>
            <a:ext cx="8229600" cy="3165899"/>
          </a:xfrm>
          <a:prstGeom prst="rect">
            <a:avLst/>
          </a:prstGeom>
          <a:noFill/>
          <a:ln>
            <a:noFill/>
          </a:ln>
        </p:spPr>
        <p:txBody>
          <a:bodyPr lIns="91425" tIns="91425" rIns="91425" bIns="91425" anchor="t" anchorCtr="0"/>
          <a:lstStyle>
            <a:lvl1pPr rtl="0">
              <a:spcBef>
                <a:spcPts val="600"/>
              </a:spcBef>
              <a:buClr>
                <a:schemeClr val="lt2"/>
              </a:buClr>
              <a:buSzPct val="100000"/>
              <a:buFont typeface="Trebuchet MS"/>
              <a:defRPr sz="3000">
                <a:solidFill>
                  <a:schemeClr val="lt2"/>
                </a:solidFill>
                <a:latin typeface="Trebuchet MS"/>
                <a:ea typeface="Trebuchet MS"/>
                <a:cs typeface="Trebuchet MS"/>
                <a:sym typeface="Trebuchet MS"/>
              </a:defRPr>
            </a:lvl1pPr>
            <a:lvl2pPr rtl="0">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2pPr>
            <a:lvl3pPr rtl="0">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3pPr>
            <a:lvl4pPr rtl="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4pPr>
            <a:lvl5pPr rtl="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5pPr>
            <a:lvl6pPr rtl="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6pPr>
            <a:lvl7pPr rtl="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7pPr>
            <a:lvl8pPr rtl="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8pPr>
            <a:lvl9pPr rtl="0">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rot="-183804">
            <a:off x="1035602" y="1005108"/>
            <a:ext cx="7763693" cy="1067996"/>
          </a:xfrm>
          <a:prstGeom prst="rect">
            <a:avLst/>
          </a:prstGeom>
        </p:spPr>
        <p:txBody>
          <a:bodyPr lIns="91425" tIns="91425" rIns="91425" bIns="91425" anchor="b" anchorCtr="0">
            <a:noAutofit/>
          </a:bodyPr>
          <a:lstStyle/>
          <a:p>
            <a:pPr>
              <a:spcBef>
                <a:spcPts val="0"/>
              </a:spcBef>
              <a:buNone/>
            </a:pPr>
            <a:r>
              <a:rPr lang="en"/>
              <a:t>Asif Nafiz</a:t>
            </a:r>
          </a:p>
        </p:txBody>
      </p:sp>
      <p:sp>
        <p:nvSpPr>
          <p:cNvPr id="69" name="Shape 69"/>
          <p:cNvSpPr txBox="1">
            <a:spLocks noGrp="1"/>
          </p:cNvSpPr>
          <p:nvPr>
            <p:ph type="subTitle" idx="1"/>
          </p:nvPr>
        </p:nvSpPr>
        <p:spPr>
          <a:xfrm rot="-186991">
            <a:off x="542073" y="2960035"/>
            <a:ext cx="7576304" cy="918403"/>
          </a:xfrm>
          <a:prstGeom prst="rect">
            <a:avLst/>
          </a:prstGeom>
        </p:spPr>
        <p:txBody>
          <a:bodyPr lIns="91425" tIns="91425" rIns="91425" bIns="91425" anchor="ctr" anchorCtr="0">
            <a:noAutofit/>
          </a:bodyPr>
          <a:lstStyle/>
          <a:p>
            <a:pPr>
              <a:spcBef>
                <a:spcPts val="0"/>
              </a:spcBef>
              <a:buNone/>
            </a:pPr>
            <a:r>
              <a:rPr lang="en" sz="4800"/>
              <a:t>The squire's tale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a:spcBef>
                <a:spcPts val="0"/>
              </a:spcBef>
              <a:buNone/>
            </a:pPr>
            <a:r>
              <a:rPr lang="en" sz="1800"/>
              <a:t>The squire’s job was to maintain and care for all the knight’s belongings, including his horse and armour, a knight’s most important possessions for fighting and jousting.Maintaining the knight’s armour and looking after his horse were important training for when the squire was eventually out on a battlefield, as a knight. The squire was expected to be with his knight throughout the day, helping him to dress, serving him at table, running errands and messages and sleeping by his door at night, ready to help fight off any intruders.</a:t>
            </a:r>
          </a:p>
        </p:txBody>
      </p:sp>
      <p:sp>
        <p:nvSpPr>
          <p:cNvPr id="75" name="Shape 75"/>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lvl="0" rtl="0">
              <a:lnSpc>
                <a:spcPct val="115000"/>
              </a:lnSpc>
              <a:spcBef>
                <a:spcPts val="1800"/>
              </a:spcBef>
              <a:spcAft>
                <a:spcPts val="400"/>
              </a:spcAft>
              <a:buClr>
                <a:schemeClr val="dk2"/>
              </a:buClr>
              <a:buSzPct val="45833"/>
              <a:buFont typeface="Arial"/>
              <a:buNone/>
            </a:pPr>
            <a:r>
              <a:rPr lang="en" sz="2400" b="1">
                <a:solidFill>
                  <a:srgbClr val="F3F3F3"/>
                </a:solidFill>
                <a:latin typeface="Arial"/>
                <a:ea typeface="Arial"/>
                <a:cs typeface="Arial"/>
                <a:sym typeface="Arial"/>
              </a:rPr>
              <a:t>The Duties of a Medieval Squire</a:t>
            </a:r>
          </a:p>
          <a:p>
            <a:pPr>
              <a:spcBef>
                <a:spcPts val="0"/>
              </a:spcBef>
              <a:buNone/>
            </a:pPr>
            <a:endParaRPr sz="2400">
              <a:solidFill>
                <a:srgbClr val="F3F3F3"/>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spcBef>
                <a:spcPts val="0"/>
              </a:spcBef>
              <a:buNone/>
            </a:pPr>
            <a:r>
              <a:rPr lang="en"/>
              <a:t>character of squier tale</a:t>
            </a:r>
          </a:p>
        </p:txBody>
      </p:sp>
      <p:sp>
        <p:nvSpPr>
          <p:cNvPr id="81" name="Shape 81"/>
          <p:cNvSpPr txBox="1">
            <a:spLocks noGrp="1"/>
          </p:cNvSpPr>
          <p:nvPr>
            <p:ph type="body" idx="1"/>
          </p:nvPr>
        </p:nvSpPr>
        <p:spPr>
          <a:xfrm>
            <a:off x="457200" y="1112875"/>
            <a:ext cx="8229600" cy="3394500"/>
          </a:xfrm>
          <a:prstGeom prst="rect">
            <a:avLst/>
          </a:prstGeom>
        </p:spPr>
        <p:txBody>
          <a:bodyPr lIns="91425" tIns="91425" rIns="91425" bIns="91425" anchor="t" anchorCtr="0">
            <a:noAutofit/>
          </a:bodyPr>
          <a:lstStyle/>
          <a:p>
            <a:pPr rtl="0">
              <a:spcBef>
                <a:spcPts val="0"/>
              </a:spcBef>
              <a:buNone/>
            </a:pPr>
            <a:r>
              <a:rPr lang="en" sz="2000" b="1">
                <a:solidFill>
                  <a:schemeClr val="dk2"/>
                </a:solidFill>
                <a:latin typeface="Arial"/>
                <a:ea typeface="Arial"/>
                <a:cs typeface="Arial"/>
                <a:sym typeface="Arial"/>
              </a:rPr>
              <a:t>Chaucer describes his lokkes crulle as they were leyd in presse, average height, great strength, Of twenty yeer of age he was , bravery and cleverness. The author illustrates Squire's youth as fresh as is the month of may.. The dress of the squire is colorful, embroidered with flowers, short with large sleeves. He is very talented, too. He is also be described as a policemen of today</a:t>
            </a:r>
          </a:p>
        </p:txBody>
      </p:sp>
      <p:pic>
        <p:nvPicPr>
          <p:cNvPr id="82" name="Shape 82"/>
          <p:cNvPicPr preferRelativeResize="0"/>
          <p:nvPr/>
        </p:nvPicPr>
        <p:blipFill rotWithShape="1">
          <a:blip r:embed="rId3">
            <a:alphaModFix/>
          </a:blip>
          <a:srcRect t="4589" r="19348"/>
          <a:stretch/>
        </p:blipFill>
        <p:spPr>
          <a:xfrm>
            <a:off x="2970500" y="3063000"/>
            <a:ext cx="2126775" cy="22404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spcBef>
                <a:spcPts val="0"/>
              </a:spcBef>
              <a:buNone/>
            </a:pPr>
            <a:r>
              <a:rPr lang="en"/>
              <a:t>Basic information</a:t>
            </a:r>
          </a:p>
        </p:txBody>
      </p:sp>
      <p:sp>
        <p:nvSpPr>
          <p:cNvPr id="88" name="Shape 88"/>
          <p:cNvSpPr txBox="1">
            <a:spLocks noGrp="1"/>
          </p:cNvSpPr>
          <p:nvPr>
            <p:ph type="body" idx="1"/>
          </p:nvPr>
        </p:nvSpPr>
        <p:spPr>
          <a:xfrm>
            <a:off x="457200" y="913125"/>
            <a:ext cx="8229600" cy="3681600"/>
          </a:xfrm>
          <a:prstGeom prst="rect">
            <a:avLst/>
          </a:prstGeom>
          <a:solidFill>
            <a:srgbClr val="000000"/>
          </a:solidFill>
          <a:ln w="9525" cap="flat">
            <a:solidFill>
              <a:srgbClr val="00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sz="2400"/>
              <a:t>There once lived a king named Cambuskan at Tzarev, in Tartary. He was continually engaged in expeditions against Russia and was known far and wide for his excellent qualities. He was brave, rich, wise, just, gentle, honorable, young, strong, lively, handsome and strong of character. This great king had two sons named Algarsyff and Cambalo and his wife Elpheta. He also had an beautiful daughter named Canace who was the youngest of his children.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rot="-228134">
            <a:off x="1184357" y="-16296"/>
            <a:ext cx="8215583" cy="859729"/>
          </a:xfrm>
          <a:prstGeom prst="rect">
            <a:avLst/>
          </a:prstGeom>
        </p:spPr>
        <p:txBody>
          <a:bodyPr lIns="91425" tIns="91425" rIns="91425" bIns="91425" anchor="ctr" anchorCtr="0">
            <a:noAutofit/>
          </a:bodyPr>
          <a:lstStyle/>
          <a:p>
            <a:pPr>
              <a:spcBef>
                <a:spcPts val="0"/>
              </a:spcBef>
              <a:buNone/>
            </a:pPr>
            <a:r>
              <a:rPr lang="en" sz="2400" b="1" i="1">
                <a:solidFill>
                  <a:srgbClr val="FF0000"/>
                </a:solidFill>
                <a:latin typeface="Arial"/>
                <a:ea typeface="Arial"/>
                <a:cs typeface="Arial"/>
                <a:sym typeface="Arial"/>
              </a:rPr>
              <a:t>The Squire's Introduction and Tale</a:t>
            </a:r>
            <a:r>
              <a:rPr lang="en" sz="2400" b="1">
                <a:solidFill>
                  <a:schemeClr val="dk2"/>
                </a:solidFill>
                <a:latin typeface="Arial"/>
                <a:ea typeface="Arial"/>
                <a:cs typeface="Arial"/>
                <a:sym typeface="Arial"/>
              </a:rPr>
              <a:t>:</a:t>
            </a:r>
          </a:p>
        </p:txBody>
      </p:sp>
      <p:sp>
        <p:nvSpPr>
          <p:cNvPr id="94" name="Shape 94"/>
          <p:cNvSpPr txBox="1">
            <a:spLocks noGrp="1"/>
          </p:cNvSpPr>
          <p:nvPr>
            <p:ph type="body" idx="1"/>
          </p:nvPr>
        </p:nvSpPr>
        <p:spPr>
          <a:xfrm>
            <a:off x="399425" y="1112875"/>
            <a:ext cx="8229600" cy="3394500"/>
          </a:xfrm>
          <a:prstGeom prst="rect">
            <a:avLst/>
          </a:prstGeom>
          <a:solidFill>
            <a:srgbClr val="F3F3F3"/>
          </a:solidFill>
        </p:spPr>
        <p:txBody>
          <a:bodyPr lIns="91425" tIns="91425" rIns="91425" bIns="91425" anchor="t" anchorCtr="0">
            <a:noAutofit/>
          </a:bodyPr>
          <a:lstStyle/>
          <a:p>
            <a:pPr>
              <a:spcBef>
                <a:spcPts val="0"/>
              </a:spcBef>
              <a:buNone/>
            </a:pPr>
            <a:r>
              <a:rPr lang="en" sz="1800">
                <a:solidFill>
                  <a:schemeClr val="dk2"/>
                </a:solidFill>
                <a:latin typeface="Arial"/>
                <a:ea typeface="Arial"/>
                <a:cs typeface="Arial"/>
                <a:sym typeface="Arial"/>
              </a:rPr>
              <a:t>The Squire's tale is about a royal family. The father, king Cambyuskan, receives a knight in his royal hall during a feast, who gives him certain magical presents. One of the presents is a ring that gives the bearer the power to communicate with birds and the knowledge of the healing powers of every herb in the wood. The king's daughter Canace bears the ring when she walks through the park and rescues a female falcon who has wounded itself. The falcon says that her husband, a male falcon, has been unfaithful to her and has treated her really badly. Canace nurses the falcon with herbs from the wood and takes the falcon home. The other magical presents are a war-horse, a mirror and a sword. The Squire's tale is not finished and looks loosely structured. Several plotlines are announced and preluded, but not further elaborated.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l="6559" t="18621" r="36943" b="17386"/>
          <a:stretch/>
        </p:blipFill>
        <p:spPr>
          <a:xfrm>
            <a:off x="346800" y="323625"/>
            <a:ext cx="7859700" cy="46811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Shape 104"/>
          <p:cNvPicPr preferRelativeResize="0"/>
          <p:nvPr/>
        </p:nvPicPr>
        <p:blipFill>
          <a:blip r:embed="rId3">
            <a:alphaModFix/>
          </a:blip>
          <a:stretch>
            <a:fillRect/>
          </a:stretch>
        </p:blipFill>
        <p:spPr>
          <a:xfrm>
            <a:off x="98500" y="138675"/>
            <a:ext cx="8957900" cy="438067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friendly">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450</Words>
  <Application>Microsoft Office PowerPoint</Application>
  <PresentationFormat>On-screen Show (16:9)</PresentationFormat>
  <Paragraphs>10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friendly</vt:lpstr>
      <vt:lpstr>Asif Nafiz</vt:lpstr>
      <vt:lpstr>The Duties of a Medieval Squire </vt:lpstr>
      <vt:lpstr>character of squier tale</vt:lpstr>
      <vt:lpstr>Basic information</vt:lpstr>
      <vt:lpstr>The Squire's Introduction and Tale: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Asif Nafiz</dc:title>
  <dc:creator>Attisso, Jeanette J</dc:creator>
  <cp:lastModifiedBy>Chicago Public Schools</cp:lastModifiedBy>
  <cp:revision>1</cp:revision>
  <dcterms:modified xsi:type="dcterms:W3CDTF">2014-10-23T12:52:49Z</dcterms:modified>
</cp:coreProperties>
</file>