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0"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610992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7"/>
        <p:cNvGrpSpPr/>
        <p:nvPr/>
      </p:nvGrpSpPr>
      <p:grpSpPr>
        <a:xfrm>
          <a:off x="0" y="0"/>
          <a:ext cx="0" cy="0"/>
          <a:chOff x="0" y="0"/>
          <a:chExt cx="0" cy="0"/>
        </a:xfrm>
      </p:grpSpPr>
      <p:sp>
        <p:nvSpPr>
          <p:cNvPr id="48" name="Shape 48"/>
          <p:cNvSpPr/>
          <p:nvPr/>
        </p:nvSpPr>
        <p:spPr>
          <a:xfrm>
            <a:off x="0" y="0"/>
            <a:ext cx="9144000" cy="37232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ctrTitle"/>
          </p:nvPr>
        </p:nvSpPr>
        <p:spPr>
          <a:xfrm>
            <a:off x="391160" y="1433988"/>
            <a:ext cx="8351399" cy="421499"/>
          </a:xfrm>
          <a:prstGeom prst="rect">
            <a:avLst/>
          </a:prstGeom>
        </p:spPr>
        <p:txBody>
          <a:bodyPr lIns="91425" tIns="91425" rIns="91425" b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a:endParaRPr/>
          </a:p>
        </p:txBody>
      </p:sp>
      <p:sp>
        <p:nvSpPr>
          <p:cNvPr id="50" name="Shape 50"/>
          <p:cNvSpPr txBox="1">
            <a:spLocks noGrp="1"/>
          </p:cNvSpPr>
          <p:nvPr>
            <p:ph type="subTitle" idx="1"/>
          </p:nvPr>
        </p:nvSpPr>
        <p:spPr>
          <a:xfrm>
            <a:off x="403761" y="1982435"/>
            <a:ext cx="8342400" cy="342300"/>
          </a:xfrm>
          <a:prstGeom prst="rect">
            <a:avLst/>
          </a:prstGeom>
        </p:spPr>
        <p:txBody>
          <a:bodyPr lIns="91425" tIns="91425" rIns="91425" b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a:endParaRPr/>
          </a:p>
        </p:txBody>
      </p:sp>
      <p:cxnSp>
        <p:nvCxnSpPr>
          <p:cNvPr id="51" name="Shape 51"/>
          <p:cNvCxnSpPr/>
          <p:nvPr/>
        </p:nvCxnSpPr>
        <p:spPr>
          <a:xfrm>
            <a:off x="2258800" y="1912668"/>
            <a:ext cx="4621799" cy="10799"/>
          </a:xfrm>
          <a:prstGeom prst="straightConnector1">
            <a:avLst/>
          </a:prstGeom>
          <a:noFill/>
          <a:ln w="25400" cap="rnd">
            <a:solidFill>
              <a:schemeClr val="accent2"/>
            </a:solidFill>
            <a:prstDash val="dot"/>
            <a:round/>
            <a:headEnd type="none" w="med" len="med"/>
            <a:tailEnd type="none" w="med" len="med"/>
          </a:ln>
        </p:spPr>
      </p:cxnSp>
      <p:sp>
        <p:nvSpPr>
          <p:cNvPr id="52" name="Shape 52"/>
          <p:cNvSpPr/>
          <p:nvPr/>
        </p:nvSpPr>
        <p:spPr>
          <a:xfrm>
            <a:off x="0" y="3030297"/>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3"/>
        <p:cNvGrpSpPr/>
        <p:nvPr/>
      </p:nvGrpSpPr>
      <p:grpSpPr>
        <a:xfrm>
          <a:off x="0" y="0"/>
          <a:ext cx="0" cy="0"/>
          <a:chOff x="0" y="0"/>
          <a:chExt cx="0" cy="0"/>
        </a:xfrm>
      </p:grpSpPr>
      <p:sp>
        <p:nvSpPr>
          <p:cNvPr id="54" name="Shape 54"/>
          <p:cNvSpPr/>
          <p:nvPr/>
        </p:nvSpPr>
        <p:spPr>
          <a:xfrm>
            <a:off x="0" y="0"/>
            <a:ext cx="9144000" cy="937200"/>
          </a:xfrm>
          <a:prstGeom prst="rect">
            <a:avLst/>
          </a:prstGeom>
          <a:solidFill>
            <a:srgbClr val="0C0C0C"/>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56" name="Shape 56"/>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57" name="Shape 57"/>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8" name="Shape 58"/>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9"/>
        <p:cNvGrpSpPr/>
        <p:nvPr/>
      </p:nvGrpSpPr>
      <p:grpSpPr>
        <a:xfrm>
          <a:off x="0" y="0"/>
          <a:ext cx="0" cy="0"/>
          <a:chOff x="0" y="0"/>
          <a:chExt cx="0" cy="0"/>
        </a:xfrm>
      </p:grpSpPr>
      <p:sp>
        <p:nvSpPr>
          <p:cNvPr id="60" name="Shape 60"/>
          <p:cNvSpPr/>
          <p:nvPr/>
        </p:nvSpPr>
        <p:spPr>
          <a:xfrm>
            <a:off x="0" y="0"/>
            <a:ext cx="4456799" cy="47087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1" name="Shape 61"/>
          <p:cNvSpPr/>
          <p:nvPr/>
        </p:nvSpPr>
        <p:spPr>
          <a:xfrm flipH="1">
            <a:off x="3434" y="3759780"/>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2" name="Shape 62"/>
          <p:cNvCxnSpPr/>
          <p:nvPr/>
        </p:nvCxnSpPr>
        <p:spPr>
          <a:xfrm>
            <a:off x="409699" y="744077"/>
            <a:ext cx="3660000" cy="0"/>
          </a:xfrm>
          <a:prstGeom prst="straightConnector1">
            <a:avLst/>
          </a:prstGeom>
          <a:noFill/>
          <a:ln w="25400" cap="rnd">
            <a:solidFill>
              <a:schemeClr val="accent2"/>
            </a:solidFill>
            <a:prstDash val="dot"/>
            <a:round/>
            <a:headEnd type="none" w="med" len="med"/>
            <a:tailEnd type="none" w="med" len="med"/>
          </a:ln>
        </p:spPr>
      </p:cxnSp>
      <p:sp>
        <p:nvSpPr>
          <p:cNvPr id="63" name="Shape 63"/>
          <p:cNvSpPr txBox="1">
            <a:spLocks noGrp="1"/>
          </p:cNvSpPr>
          <p:nvPr>
            <p:ph type="body" idx="1"/>
          </p:nvPr>
        </p:nvSpPr>
        <p:spPr>
          <a:xfrm>
            <a:off x="457200" y="1200150"/>
            <a:ext cx="3550799" cy="3630300"/>
          </a:xfrm>
          <a:prstGeom prst="rect">
            <a:avLst/>
          </a:prstGeom>
        </p:spPr>
        <p:txBody>
          <a:bodyPr lIns="91425" tIns="91425" rIns="91425" b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4" name="Shape 64"/>
          <p:cNvSpPr txBox="1">
            <a:spLocks noGrp="1"/>
          </p:cNvSpPr>
          <p:nvPr>
            <p:ph type="title"/>
          </p:nvPr>
        </p:nvSpPr>
        <p:spPr>
          <a:xfrm>
            <a:off x="457200" y="13321"/>
            <a:ext cx="3550799" cy="857400"/>
          </a:xfrm>
          <a:prstGeom prst="rect">
            <a:avLst/>
          </a:prstGeom>
        </p:spPr>
        <p:txBody>
          <a:bodyPr lIns="91425" tIns="91425" rIns="91425" b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a:endParaRPr/>
          </a:p>
        </p:txBody>
      </p:sp>
      <p:sp>
        <p:nvSpPr>
          <p:cNvPr id="65" name="Shape 65"/>
          <p:cNvSpPr txBox="1">
            <a:spLocks noGrp="1"/>
          </p:cNvSpPr>
          <p:nvPr>
            <p:ph type="body" idx="2"/>
          </p:nvPr>
        </p:nvSpPr>
        <p:spPr>
          <a:xfrm>
            <a:off x="5021123" y="1200150"/>
            <a:ext cx="3550799"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p:nvPr/>
        </p:nvSpPr>
        <p:spPr>
          <a:xfrm>
            <a:off x="0" y="0"/>
            <a:ext cx="9144000" cy="937200"/>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8" name="Shape 68"/>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9" name="Shape 69"/>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70" name="Shape 70"/>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1"/>
        <p:cNvGrpSpPr/>
        <p:nvPr/>
      </p:nvGrpSpPr>
      <p:grpSpPr>
        <a:xfrm>
          <a:off x="0" y="0"/>
          <a:ext cx="0" cy="0"/>
          <a:chOff x="0" y="0"/>
          <a:chExt cx="0" cy="0"/>
        </a:xfrm>
      </p:grpSpPr>
      <p:sp>
        <p:nvSpPr>
          <p:cNvPr id="72" name="Shape 72"/>
          <p:cNvSpPr/>
          <p:nvPr/>
        </p:nvSpPr>
        <p:spPr>
          <a:xfrm rot="10800000">
            <a:off x="-5937" y="4110402"/>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3" name="Shape 73"/>
          <p:cNvCxnSpPr/>
          <p:nvPr/>
        </p:nvCxnSpPr>
        <p:spPr>
          <a:xfrm>
            <a:off x="388492" y="4409677"/>
            <a:ext cx="3708599" cy="3600"/>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body" idx="1"/>
          </p:nvPr>
        </p:nvSpPr>
        <p:spPr>
          <a:xfrm>
            <a:off x="388492" y="4493760"/>
            <a:ext cx="3644400" cy="387599"/>
          </a:xfrm>
          <a:prstGeom prst="rect">
            <a:avLst/>
          </a:prstGeom>
        </p:spPr>
        <p:txBody>
          <a:bodyPr lIns="91425" tIns="91425" rIns="91425" b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grpSp>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a:endParaRPr/>
          </a:p>
        </p:txBody>
      </p:sp>
      <p:sp>
        <p:nvSpPr>
          <p:cNvPr id="46" name="Shape 4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rsalfred.com/the-canterbury-tal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crossref-it.info/textguide/The-Pardoner's-Prologue-and-Tale/12/13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80000"/>
        </a:solidFill>
        <a:effectLst/>
      </p:bgPr>
    </p:bg>
    <p:spTree>
      <p:nvGrpSpPr>
        <p:cNvPr id="1" name="Shape 76"/>
        <p:cNvGrpSpPr/>
        <p:nvPr/>
      </p:nvGrpSpPr>
      <p:grpSpPr>
        <a:xfrm>
          <a:off x="0" y="0"/>
          <a:ext cx="0" cy="0"/>
          <a:chOff x="0" y="0"/>
          <a:chExt cx="0" cy="0"/>
        </a:xfrm>
      </p:grpSpPr>
      <p:sp>
        <p:nvSpPr>
          <p:cNvPr id="77" name="Shape 77"/>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lgn="l">
              <a:spcBef>
                <a:spcPts val="0"/>
              </a:spcBef>
              <a:buNone/>
            </a:pPr>
            <a:r>
              <a:rPr lang="en"/>
              <a:t>                     </a:t>
            </a:r>
          </a:p>
        </p:txBody>
      </p:sp>
      <p:sp>
        <p:nvSpPr>
          <p:cNvPr id="78" name="Shape 78"/>
          <p:cNvSpPr txBox="1">
            <a:spLocks noGrp="1"/>
          </p:cNvSpPr>
          <p:nvPr>
            <p:ph type="ctrTitle"/>
          </p:nvPr>
        </p:nvSpPr>
        <p:spPr>
          <a:xfrm>
            <a:off x="478600" y="363575"/>
            <a:ext cx="8342400" cy="2898000"/>
          </a:xfrm>
          <a:prstGeom prst="rect">
            <a:avLst/>
          </a:prstGeom>
        </p:spPr>
        <p:txBody>
          <a:bodyPr lIns="91425" tIns="91425" rIns="91425" bIns="91425" anchor="ctr" anchorCtr="0">
            <a:noAutofit/>
          </a:bodyPr>
          <a:lstStyle/>
          <a:p>
            <a:pPr rtl="0">
              <a:spcBef>
                <a:spcPts val="0"/>
              </a:spcBef>
              <a:buNone/>
            </a:pPr>
            <a:endParaRPr>
              <a:latin typeface="Comic Sans MS"/>
              <a:ea typeface="Comic Sans MS"/>
              <a:cs typeface="Comic Sans MS"/>
              <a:sym typeface="Comic Sans MS"/>
            </a:endParaRPr>
          </a:p>
          <a:p>
            <a:pPr algn="l" rtl="0">
              <a:spcBef>
                <a:spcPts val="0"/>
              </a:spcBef>
              <a:buNone/>
            </a:pPr>
            <a:r>
              <a:rPr lang="en">
                <a:latin typeface="Impact"/>
                <a:ea typeface="Impact"/>
                <a:cs typeface="Impact"/>
                <a:sym typeface="Impact"/>
              </a:rPr>
              <a:t>                       The  CANTERBURY  TALES</a:t>
            </a:r>
          </a:p>
          <a:p>
            <a:pPr rtl="0">
              <a:spcBef>
                <a:spcPts val="0"/>
              </a:spcBef>
              <a:buNone/>
            </a:pPr>
            <a:r>
              <a:rPr lang="en">
                <a:latin typeface="Comic Sans MS"/>
                <a:ea typeface="Comic Sans MS"/>
                <a:cs typeface="Comic Sans MS"/>
                <a:sym typeface="Comic Sans MS"/>
              </a:rPr>
              <a:t>THE PARDONER’S TALE</a:t>
            </a:r>
          </a:p>
          <a:p>
            <a:pPr rtl="0">
              <a:spcBef>
                <a:spcPts val="0"/>
              </a:spcBef>
              <a:buNone/>
            </a:pPr>
            <a:r>
              <a:rPr lang="en" sz="2400">
                <a:latin typeface="Corsiva"/>
                <a:ea typeface="Corsiva"/>
                <a:cs typeface="Corsiva"/>
                <a:sym typeface="Corsiva"/>
              </a:rPr>
              <a:t>By Geoffrey Chaucer</a:t>
            </a:r>
          </a:p>
          <a:p>
            <a:pPr rtl="0">
              <a:spcBef>
                <a:spcPts val="0"/>
              </a:spcBef>
              <a:buNone/>
            </a:pPr>
            <a:endParaRPr sz="2400">
              <a:latin typeface="Corsiva"/>
              <a:ea typeface="Corsiva"/>
              <a:cs typeface="Corsiva"/>
              <a:sym typeface="Corsiva"/>
            </a:endParaRPr>
          </a:p>
          <a:p>
            <a:pPr algn="l" rtl="0">
              <a:spcBef>
                <a:spcPts val="0"/>
              </a:spcBef>
              <a:buNone/>
            </a:pPr>
            <a:r>
              <a:rPr lang="en" sz="2400">
                <a:latin typeface="Corsiva"/>
                <a:ea typeface="Corsiva"/>
                <a:cs typeface="Corsiva"/>
                <a:sym typeface="Corsiva"/>
              </a:rPr>
              <a:t>                 CHARACTER AND JOB DESCRIPTION</a:t>
            </a:r>
          </a:p>
          <a:p>
            <a:pPr rtl="0">
              <a:spcBef>
                <a:spcPts val="0"/>
              </a:spcBef>
              <a:buNone/>
            </a:pPr>
            <a:endParaRPr sz="2400">
              <a:latin typeface="Corsiva"/>
              <a:ea typeface="Corsiva"/>
              <a:cs typeface="Corsiva"/>
              <a:sym typeface="Corsiva"/>
            </a:endParaRPr>
          </a:p>
          <a:p>
            <a:pPr rtl="0">
              <a:spcBef>
                <a:spcPts val="0"/>
              </a:spcBef>
              <a:buNone/>
            </a:pPr>
            <a:r>
              <a:rPr lang="en" sz="2400">
                <a:latin typeface="Corsiva"/>
                <a:ea typeface="Corsiva"/>
                <a:cs typeface="Corsiva"/>
                <a:sym typeface="Corsiva"/>
              </a:rPr>
              <a:t>							-</a:t>
            </a:r>
            <a:r>
              <a:rPr lang="en" sz="2400">
                <a:latin typeface="Pacifico"/>
                <a:ea typeface="Pacifico"/>
                <a:cs typeface="Pacifico"/>
                <a:sym typeface="Pacifico"/>
              </a:rPr>
              <a:t>Shaziya Rubeen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1920189" y="53500"/>
            <a:ext cx="6794099" cy="717899"/>
          </a:xfrm>
          <a:prstGeom prst="rect">
            <a:avLst/>
          </a:prstGeom>
        </p:spPr>
        <p:txBody>
          <a:bodyPr lIns="91425" tIns="91425" rIns="91425" bIns="91425" anchor="t" anchorCtr="0">
            <a:noAutofit/>
          </a:bodyPr>
          <a:lstStyle/>
          <a:p>
            <a:pPr>
              <a:spcBef>
                <a:spcPts val="0"/>
              </a:spcBef>
              <a:buNone/>
            </a:pPr>
            <a:r>
              <a:rPr lang="en" sz="1400"/>
              <a:t>Theofciaoff authorized to sell indulges for their sins,nothing  but the church pardons.</a:t>
            </a:r>
          </a:p>
        </p:txBody>
      </p:sp>
      <p:sp>
        <p:nvSpPr>
          <p:cNvPr id="84" name="Shape 84"/>
          <p:cNvSpPr txBox="1">
            <a:spLocks noGrp="1"/>
          </p:cNvSpPr>
          <p:nvPr>
            <p:ph type="title"/>
          </p:nvPr>
        </p:nvSpPr>
        <p:spPr>
          <a:xfrm rot="-5451" flipH="1">
            <a:off x="624594" y="-74999"/>
            <a:ext cx="7945210" cy="817199"/>
          </a:xfrm>
          <a:prstGeom prst="rect">
            <a:avLst/>
          </a:prstGeom>
        </p:spPr>
        <p:txBody>
          <a:bodyPr lIns="91425" tIns="91425" rIns="91425" bIns="91425" anchor="ctr" anchorCtr="0">
            <a:noAutofit/>
          </a:bodyPr>
          <a:lstStyle/>
          <a:p>
            <a:pPr rtl="0">
              <a:spcBef>
                <a:spcPts val="0"/>
              </a:spcBef>
              <a:buNone/>
            </a:pPr>
            <a:endParaRPr/>
          </a:p>
          <a:p>
            <a:pPr>
              <a:spcBef>
                <a:spcPts val="0"/>
              </a:spcBef>
              <a:buNone/>
            </a:pPr>
            <a:r>
              <a:rPr lang="en"/>
              <a:t>The Pardoner</a:t>
            </a:r>
          </a:p>
        </p:txBody>
      </p:sp>
      <p:pic>
        <p:nvPicPr>
          <p:cNvPr id="85" name="Shape 85"/>
          <p:cNvPicPr preferRelativeResize="0"/>
          <p:nvPr/>
        </p:nvPicPr>
        <p:blipFill>
          <a:blip r:embed="rId3">
            <a:alphaModFix/>
          </a:blip>
          <a:stretch>
            <a:fillRect/>
          </a:stretch>
        </p:blipFill>
        <p:spPr>
          <a:xfrm>
            <a:off x="2266425" y="1538375"/>
            <a:ext cx="3381999" cy="3373575"/>
          </a:xfrm>
          <a:prstGeom prst="rect">
            <a:avLst/>
          </a:prstGeom>
          <a:noFill/>
          <a:ln>
            <a:noFill/>
          </a:ln>
        </p:spPr>
      </p:pic>
      <p:sp>
        <p:nvSpPr>
          <p:cNvPr id="86" name="Shape 86"/>
          <p:cNvSpPr/>
          <p:nvPr/>
        </p:nvSpPr>
        <p:spPr>
          <a:xfrm rot="10800000" flipH="1">
            <a:off x="-416675" y="1745074"/>
            <a:ext cx="82200" cy="82200"/>
          </a:xfrm>
          <a:prstGeom prst="roundRect">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 name="Shape 87"/>
          <p:cNvSpPr txBox="1"/>
          <p:nvPr/>
        </p:nvSpPr>
        <p:spPr>
          <a:xfrm>
            <a:off x="1096625" y="1037250"/>
            <a:ext cx="6779700" cy="586199"/>
          </a:xfrm>
          <a:prstGeom prst="rect">
            <a:avLst/>
          </a:prstGeom>
          <a:noFill/>
          <a:ln>
            <a:noFill/>
          </a:ln>
        </p:spPr>
        <p:txBody>
          <a:bodyPr lIns="91425" tIns="91425" rIns="91425" bIns="91425" anchor="t" anchorCtr="0">
            <a:noAutofit/>
          </a:bodyPr>
          <a:lstStyle/>
          <a:p>
            <a:pPr>
              <a:spcBef>
                <a:spcPts val="0"/>
              </a:spcBef>
              <a:buNone/>
            </a:pPr>
            <a:r>
              <a:rPr lang="en"/>
              <a:t>                </a:t>
            </a:r>
            <a:r>
              <a:rPr lang="en" b="1"/>
              <a:t>OFFICIAL ORGANISED TO SELL INDULGES	</a:t>
            </a:r>
          </a:p>
        </p:txBody>
      </p:sp>
      <p:sp>
        <p:nvSpPr>
          <p:cNvPr id="88" name="Shape 88"/>
          <p:cNvSpPr txBox="1"/>
          <p:nvPr/>
        </p:nvSpPr>
        <p:spPr>
          <a:xfrm>
            <a:off x="1096625" y="232796"/>
            <a:ext cx="7945200" cy="8298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1604000" y="1807175"/>
            <a:ext cx="4181100" cy="3023399"/>
          </a:xfrm>
          <a:prstGeom prst="rect">
            <a:avLst/>
          </a:prstGeom>
        </p:spPr>
        <p:txBody>
          <a:bodyPr lIns="91425" tIns="91425" rIns="91425" bIns="91425" anchor="t" anchorCtr="0">
            <a:noAutofit/>
          </a:bodyPr>
          <a:lstStyle/>
          <a:p>
            <a:pPr>
              <a:spcBef>
                <a:spcPts val="0"/>
              </a:spcBef>
              <a:buNone/>
            </a:pPr>
            <a:endParaRPr/>
          </a:p>
        </p:txBody>
      </p:sp>
      <p:sp>
        <p:nvSpPr>
          <p:cNvPr id="94" name="Shape 94"/>
          <p:cNvSpPr txBox="1">
            <a:spLocks noGrp="1"/>
          </p:cNvSpPr>
          <p:nvPr>
            <p:ph type="title"/>
          </p:nvPr>
        </p:nvSpPr>
        <p:spPr>
          <a:xfrm>
            <a:off x="185800" y="440025"/>
            <a:ext cx="704099" cy="4390500"/>
          </a:xfrm>
          <a:prstGeom prst="rect">
            <a:avLst/>
          </a:prstGeom>
        </p:spPr>
        <p:txBody>
          <a:bodyPr lIns="91425" tIns="91425" rIns="91425" bIns="91425" anchor="ctr" anchorCtr="0">
            <a:noAutofit/>
          </a:bodyPr>
          <a:lstStyle/>
          <a:p>
            <a:pPr algn="l" rtl="0">
              <a:spcBef>
                <a:spcPts val="0"/>
              </a:spcBef>
              <a:buNone/>
            </a:pPr>
            <a:r>
              <a:rPr lang="en" sz="3000">
                <a:solidFill>
                  <a:srgbClr val="BF9000"/>
                </a:solidFill>
              </a:rPr>
              <a:t>P</a:t>
            </a:r>
          </a:p>
          <a:p>
            <a:pPr algn="l" rtl="0">
              <a:spcBef>
                <a:spcPts val="0"/>
              </a:spcBef>
              <a:buNone/>
            </a:pPr>
            <a:r>
              <a:rPr lang="en" sz="3000">
                <a:solidFill>
                  <a:srgbClr val="BF9000"/>
                </a:solidFill>
              </a:rPr>
              <a:t>A</a:t>
            </a:r>
          </a:p>
          <a:p>
            <a:pPr algn="l" rtl="0">
              <a:spcBef>
                <a:spcPts val="0"/>
              </a:spcBef>
              <a:buNone/>
            </a:pPr>
            <a:r>
              <a:rPr lang="en" sz="3000">
                <a:solidFill>
                  <a:srgbClr val="BF9000"/>
                </a:solidFill>
              </a:rPr>
              <a:t>R</a:t>
            </a:r>
          </a:p>
          <a:p>
            <a:pPr algn="l" rtl="0">
              <a:spcBef>
                <a:spcPts val="0"/>
              </a:spcBef>
              <a:buNone/>
            </a:pPr>
            <a:r>
              <a:rPr lang="en" sz="3000">
                <a:solidFill>
                  <a:srgbClr val="BF9000"/>
                </a:solidFill>
              </a:rPr>
              <a:t>D</a:t>
            </a:r>
          </a:p>
          <a:p>
            <a:pPr algn="l" rtl="0">
              <a:spcBef>
                <a:spcPts val="0"/>
              </a:spcBef>
              <a:buNone/>
            </a:pPr>
            <a:r>
              <a:rPr lang="en" sz="3000">
                <a:solidFill>
                  <a:srgbClr val="BF9000"/>
                </a:solidFill>
              </a:rPr>
              <a:t>O</a:t>
            </a:r>
          </a:p>
          <a:p>
            <a:pPr algn="l" rtl="0">
              <a:spcBef>
                <a:spcPts val="0"/>
              </a:spcBef>
              <a:buNone/>
            </a:pPr>
            <a:r>
              <a:rPr lang="en" sz="3000">
                <a:solidFill>
                  <a:srgbClr val="BF9000"/>
                </a:solidFill>
              </a:rPr>
              <a:t>N</a:t>
            </a:r>
          </a:p>
          <a:p>
            <a:pPr algn="l" rtl="0">
              <a:spcBef>
                <a:spcPts val="0"/>
              </a:spcBef>
              <a:buNone/>
            </a:pPr>
            <a:r>
              <a:rPr lang="en" sz="3000">
                <a:solidFill>
                  <a:srgbClr val="BF9000"/>
                </a:solidFill>
              </a:rPr>
              <a:t>E</a:t>
            </a:r>
          </a:p>
          <a:p>
            <a:pPr algn="l" rtl="0">
              <a:spcBef>
                <a:spcPts val="0"/>
              </a:spcBef>
              <a:buNone/>
            </a:pPr>
            <a:r>
              <a:rPr lang="en" sz="3000">
                <a:solidFill>
                  <a:srgbClr val="BF9000"/>
                </a:solidFill>
              </a:rPr>
              <a:t>R</a:t>
            </a:r>
          </a:p>
          <a:p>
            <a:pPr algn="l">
              <a:spcBef>
                <a:spcPts val="0"/>
              </a:spcBef>
              <a:buNone/>
            </a:pPr>
            <a:endParaRPr sz="3000">
              <a:solidFill>
                <a:srgbClr val="BF9000"/>
              </a:solidFill>
            </a:endParaRPr>
          </a:p>
        </p:txBody>
      </p:sp>
      <p:pic>
        <p:nvPicPr>
          <p:cNvPr id="95" name="Shape 95"/>
          <p:cNvPicPr preferRelativeResize="0"/>
          <p:nvPr/>
        </p:nvPicPr>
        <p:blipFill rotWithShape="1">
          <a:blip r:embed="rId3">
            <a:alphaModFix/>
          </a:blip>
          <a:srcRect l="-3541" t="3525" r="1177" b="-2544"/>
          <a:stretch/>
        </p:blipFill>
        <p:spPr>
          <a:xfrm>
            <a:off x="1046075" y="117350"/>
            <a:ext cx="6786526" cy="4938151"/>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solidFill>
                  <a:srgbClr val="CC4125"/>
                </a:solidFill>
              </a:rPr>
              <a:t>-The Pardoner was just someone who collected money on behalf of a religious foundation,he worked under the authority of a bishop.</a:t>
            </a:r>
          </a:p>
          <a:p>
            <a:pPr rtl="0">
              <a:spcBef>
                <a:spcPts val="0"/>
              </a:spcBef>
              <a:buNone/>
            </a:pPr>
            <a:r>
              <a:rPr lang="en">
                <a:solidFill>
                  <a:srgbClr val="CC4125"/>
                </a:solidFill>
              </a:rPr>
              <a:t> -He should introduce himself to the church congregation;show his letters of authority and make an appeal in aid of some worthy cause approved by the bishop.</a:t>
            </a:r>
          </a:p>
          <a:p>
            <a:pPr rtl="0">
              <a:spcBef>
                <a:spcPts val="0"/>
              </a:spcBef>
              <a:buNone/>
            </a:pPr>
            <a:r>
              <a:rPr lang="en">
                <a:solidFill>
                  <a:srgbClr val="CC4125"/>
                </a:solidFill>
              </a:rPr>
              <a:t>-He would then take the money back to the bishop and use for good purpose.</a:t>
            </a:r>
          </a:p>
          <a:p>
            <a:pPr rtl="0">
              <a:spcBef>
                <a:spcPts val="0"/>
              </a:spcBef>
              <a:buNone/>
            </a:pPr>
            <a:r>
              <a:rPr lang="en">
                <a:solidFill>
                  <a:srgbClr val="CC4125"/>
                </a:solidFill>
              </a:rPr>
              <a:t>-They did these works of mercy and were beneficial to everybody and  sometimes there was no problem with Pardoners.</a:t>
            </a:r>
          </a:p>
          <a:p>
            <a:pPr rtl="0">
              <a:spcBef>
                <a:spcPts val="0"/>
              </a:spcBef>
              <a:buNone/>
            </a:pPr>
            <a:r>
              <a:rPr lang="en">
                <a:solidFill>
                  <a:srgbClr val="CC4125"/>
                </a:solidFill>
              </a:rPr>
              <a:t>-Some of them were fraud and  were corrupt too.</a:t>
            </a:r>
          </a:p>
          <a:p>
            <a:pPr>
              <a:spcBef>
                <a:spcPts val="0"/>
              </a:spcBef>
              <a:buNone/>
            </a:pPr>
            <a:endParaRPr>
              <a:solidFill>
                <a:srgbClr val="CC4125"/>
              </a:solidFill>
            </a:endParaRPr>
          </a:p>
        </p:txBody>
      </p:sp>
      <p:sp>
        <p:nvSpPr>
          <p:cNvPr id="101" name="Shape 10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lgn="l">
              <a:spcBef>
                <a:spcPts val="0"/>
              </a:spcBef>
              <a:buNone/>
            </a:pPr>
            <a:r>
              <a:rPr lang="en" sz="1800">
                <a:latin typeface="Times New Roman"/>
                <a:ea typeface="Times New Roman"/>
                <a:cs typeface="Times New Roman"/>
                <a:sym typeface="Times New Roman"/>
              </a:rPr>
              <a:t>              JOB DESCRIPTION OF A PARDONER IN THE MIDDLE AGES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391160" y="1433988"/>
            <a:ext cx="8351399" cy="421499"/>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spcBef>
                <a:spcPts val="0"/>
              </a:spcBef>
              <a:buNone/>
            </a:pPr>
            <a:endParaRPr/>
          </a:p>
        </p:txBody>
      </p:sp>
      <p:pic>
        <p:nvPicPr>
          <p:cNvPr id="108" name="Shape 108"/>
          <p:cNvPicPr preferRelativeResize="0"/>
          <p:nvPr/>
        </p:nvPicPr>
        <p:blipFill rotWithShape="1">
          <a:blip r:embed="rId3">
            <a:alphaModFix/>
          </a:blip>
          <a:srcRect l="1733" t="16576" r="1983" b="-2465"/>
          <a:stretch/>
        </p:blipFill>
        <p:spPr>
          <a:xfrm>
            <a:off x="2015425" y="33187"/>
            <a:ext cx="4520874" cy="5077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391160" y="1433988"/>
            <a:ext cx="8351399" cy="421499"/>
          </a:xfrm>
          <a:prstGeom prst="rect">
            <a:avLst/>
          </a:prstGeom>
        </p:spPr>
        <p:txBody>
          <a:bodyPr lIns="91425" tIns="91425" rIns="91425" bIns="91425" anchor="ctr" anchorCtr="0">
            <a:noAutofit/>
          </a:bodyPr>
          <a:lstStyle/>
          <a:p>
            <a:pPr>
              <a:spcBef>
                <a:spcPts val="0"/>
              </a:spcBef>
              <a:buNone/>
            </a:pPr>
            <a:endParaRPr/>
          </a:p>
        </p:txBody>
      </p:sp>
      <p:sp>
        <p:nvSpPr>
          <p:cNvPr id="114" name="Shape 114"/>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spcBef>
                <a:spcPts val="0"/>
              </a:spcBef>
              <a:buNone/>
            </a:pPr>
            <a:endParaRPr/>
          </a:p>
        </p:txBody>
      </p:sp>
      <p:pic>
        <p:nvPicPr>
          <p:cNvPr id="115" name="Shape 115"/>
          <p:cNvPicPr preferRelativeResize="0"/>
          <p:nvPr/>
        </p:nvPicPr>
        <p:blipFill>
          <a:blip r:embed="rId3">
            <a:alphaModFix/>
          </a:blip>
          <a:stretch>
            <a:fillRect/>
          </a:stretch>
        </p:blipFill>
        <p:spPr>
          <a:xfrm>
            <a:off x="2840612" y="211948"/>
            <a:ext cx="3066550" cy="2865599"/>
          </a:xfrm>
          <a:prstGeom prst="rect">
            <a:avLst/>
          </a:prstGeom>
          <a:noFill/>
          <a:ln>
            <a:noFill/>
          </a:ln>
        </p:spPr>
      </p:pic>
      <p:pic>
        <p:nvPicPr>
          <p:cNvPr id="116" name="Shape 116"/>
          <p:cNvPicPr preferRelativeResize="0"/>
          <p:nvPr/>
        </p:nvPicPr>
        <p:blipFill rotWithShape="1">
          <a:blip r:embed="rId4">
            <a:alphaModFix/>
          </a:blip>
          <a:srcRect l="2123"/>
          <a:stretch/>
        </p:blipFill>
        <p:spPr>
          <a:xfrm>
            <a:off x="6035450" y="126425"/>
            <a:ext cx="2935312" cy="2923274"/>
          </a:xfrm>
          <a:prstGeom prst="rect">
            <a:avLst/>
          </a:prstGeom>
          <a:noFill/>
          <a:ln>
            <a:noFill/>
          </a:ln>
        </p:spPr>
      </p:pic>
      <p:pic>
        <p:nvPicPr>
          <p:cNvPr id="117" name="Shape 117"/>
          <p:cNvPicPr preferRelativeResize="0"/>
          <p:nvPr/>
        </p:nvPicPr>
        <p:blipFill>
          <a:blip r:embed="rId5">
            <a:alphaModFix/>
          </a:blip>
          <a:stretch>
            <a:fillRect/>
          </a:stretch>
        </p:blipFill>
        <p:spPr>
          <a:xfrm>
            <a:off x="171100" y="2797900"/>
            <a:ext cx="8575050" cy="2247999"/>
          </a:xfrm>
          <a:prstGeom prst="rect">
            <a:avLst/>
          </a:prstGeom>
          <a:noFill/>
          <a:ln>
            <a:noFill/>
          </a:ln>
        </p:spPr>
      </p:pic>
      <p:pic>
        <p:nvPicPr>
          <p:cNvPr id="118" name="Shape 118"/>
          <p:cNvPicPr preferRelativeResize="0"/>
          <p:nvPr/>
        </p:nvPicPr>
        <p:blipFill>
          <a:blip r:embed="rId6">
            <a:alphaModFix/>
          </a:blip>
          <a:stretch>
            <a:fillRect/>
          </a:stretch>
        </p:blipFill>
        <p:spPr>
          <a:xfrm>
            <a:off x="49100" y="155275"/>
            <a:ext cx="2663224" cy="24716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457200" y="930325"/>
            <a:ext cx="8229600" cy="3785400"/>
          </a:xfrm>
          <a:prstGeom prst="rect">
            <a:avLst/>
          </a:prstGeom>
        </p:spPr>
        <p:txBody>
          <a:bodyPr lIns="91425" tIns="91425" rIns="91425" bIns="91425" anchor="t" anchorCtr="0">
            <a:noAutofit/>
          </a:bodyPr>
          <a:lstStyle/>
          <a:p>
            <a:pPr rtl="0">
              <a:spcBef>
                <a:spcPts val="0"/>
              </a:spcBef>
              <a:buNone/>
            </a:pPr>
            <a:r>
              <a:rPr lang="en"/>
              <a:t>               </a:t>
            </a:r>
            <a:r>
              <a:rPr lang="en">
                <a:solidFill>
                  <a:srgbClr val="E06666"/>
                </a:solidFill>
              </a:rPr>
              <a:t>PARDONER OF CANTERBURY TALES</a:t>
            </a:r>
          </a:p>
          <a:p>
            <a:pPr rtl="0">
              <a:spcBef>
                <a:spcPts val="0"/>
              </a:spcBef>
              <a:buNone/>
            </a:pPr>
            <a:r>
              <a:rPr lang="en"/>
              <a:t>Many Pardoner’s including this one collected profits, in fact chaucer’s pardoner excels in fraud, he has long greasy yellow hair.</a:t>
            </a:r>
          </a:p>
          <a:p>
            <a:pPr rtl="0">
              <a:spcBef>
                <a:spcPts val="0"/>
              </a:spcBef>
              <a:buNone/>
            </a:pPr>
            <a:r>
              <a:rPr lang="en"/>
              <a:t>His one and only interest is to fill his pockets.</a:t>
            </a:r>
          </a:p>
          <a:p>
            <a:pPr rtl="0">
              <a:spcBef>
                <a:spcPts val="0"/>
              </a:spcBef>
              <a:buNone/>
            </a:pPr>
            <a:r>
              <a:rPr lang="en"/>
              <a:t>Later.his eyes gets opened,he says everybody must beware of sin which can bring only death and sadness,though Pardoner sacrifices his good to cure the sin of others but what he loves most is money and the comforts it brings him.</a:t>
            </a:r>
          </a:p>
          <a:p>
            <a:pPr>
              <a:spcBef>
                <a:spcPts val="0"/>
              </a:spcBef>
              <a:buNone/>
            </a:pPr>
            <a:r>
              <a:rPr lang="en"/>
              <a:t>His tale shows the disastrous effects of greed though he even argued that many sermons are products of his evil intentions.</a:t>
            </a:r>
          </a:p>
        </p:txBody>
      </p:sp>
      <p:sp>
        <p:nvSpPr>
          <p:cNvPr id="124" name="Shape 124"/>
          <p:cNvSpPr txBox="1">
            <a:spLocks noGrp="1"/>
          </p:cNvSpPr>
          <p:nvPr>
            <p:ph type="title"/>
          </p:nvPr>
        </p:nvSpPr>
        <p:spPr>
          <a:xfrm>
            <a:off x="796775" y="-53548"/>
            <a:ext cx="8229600" cy="1122900"/>
          </a:xfrm>
          <a:prstGeom prst="rect">
            <a:avLst/>
          </a:prstGeom>
        </p:spPr>
        <p:txBody>
          <a:bodyPr lIns="91425" tIns="91425" rIns="91425" bIns="91425" anchor="ctr" anchorCtr="0">
            <a:noAutofit/>
          </a:bodyPr>
          <a:lstStyle/>
          <a:p>
            <a:pPr>
              <a:spcBef>
                <a:spcPts val="0"/>
              </a:spcBef>
              <a:buNone/>
            </a:pPr>
            <a:r>
              <a:rPr lang="en" sz="3600">
                <a:solidFill>
                  <a:srgbClr val="20124D"/>
                </a:solidFill>
                <a:latin typeface="Impact"/>
                <a:ea typeface="Impact"/>
                <a:cs typeface="Impact"/>
                <a:sym typeface="Impact"/>
              </a:rPr>
              <a:t>Greed is the root of all evil</a:t>
            </a:r>
          </a:p>
        </p:txBody>
      </p:sp>
      <p:sp>
        <p:nvSpPr>
          <p:cNvPr id="125" name="Shape 125"/>
          <p:cNvSpPr txBox="1"/>
          <p:nvPr/>
        </p:nvSpPr>
        <p:spPr>
          <a:xfrm flipH="1">
            <a:off x="1293900" y="684450"/>
            <a:ext cx="6768899" cy="3848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371650" y="1090725"/>
            <a:ext cx="8229600" cy="3536399"/>
          </a:xfrm>
          <a:prstGeom prst="rect">
            <a:avLst/>
          </a:prstGeom>
        </p:spPr>
        <p:txBody>
          <a:bodyPr lIns="91425" tIns="91425" rIns="91425" bIns="91425" anchor="t" anchorCtr="0">
            <a:noAutofit/>
          </a:bodyPr>
          <a:lstStyle/>
          <a:p>
            <a:pPr rtl="0">
              <a:spcBef>
                <a:spcPts val="0"/>
              </a:spcBef>
              <a:buNone/>
            </a:pPr>
            <a:r>
              <a:rPr lang="en">
                <a:solidFill>
                  <a:srgbClr val="E06666"/>
                </a:solidFill>
              </a:rPr>
              <a:t> </a:t>
            </a:r>
            <a:r>
              <a:rPr lang="en" b="1">
                <a:solidFill>
                  <a:srgbClr val="741B47"/>
                </a:solidFill>
              </a:rPr>
              <a:t>The Pardoner exploits innocent people’s love of God and trades on their guilts and doesn’t do a honest work.</a:t>
            </a:r>
          </a:p>
          <a:p>
            <a:pPr rtl="0">
              <a:spcBef>
                <a:spcPts val="0"/>
              </a:spcBef>
              <a:buNone/>
            </a:pPr>
            <a:r>
              <a:rPr lang="en" b="1">
                <a:solidFill>
                  <a:srgbClr val="741B47"/>
                </a:solidFill>
              </a:rPr>
              <a:t>The Chaucer’s Pardoner goes through the appearance of absolving people from their sins and deceiving people in this way was a sin. </a:t>
            </a:r>
          </a:p>
          <a:p>
            <a:pPr rtl="0">
              <a:spcBef>
                <a:spcPts val="0"/>
              </a:spcBef>
              <a:buNone/>
            </a:pPr>
            <a:r>
              <a:rPr lang="en" b="1">
                <a:solidFill>
                  <a:srgbClr val="741B47"/>
                </a:solidFill>
              </a:rPr>
              <a:t> Clothing, especially for clerics was more uniform than now,the wearing of hoods was a part of a cleric’s ordinary dress.</a:t>
            </a:r>
          </a:p>
          <a:p>
            <a:pPr rtl="0">
              <a:spcBef>
                <a:spcPts val="0"/>
              </a:spcBef>
              <a:buNone/>
            </a:pPr>
            <a:r>
              <a:rPr lang="en" b="1">
                <a:solidFill>
                  <a:srgbClr val="741B47"/>
                </a:solidFill>
              </a:rPr>
              <a:t>The Pardoner’s lack of a hood(though he does wear a skullcap) was unorthodox,as was his long hair.</a:t>
            </a:r>
          </a:p>
          <a:p>
            <a:pPr>
              <a:spcBef>
                <a:spcPts val="0"/>
              </a:spcBef>
              <a:buNone/>
            </a:pPr>
            <a:r>
              <a:rPr lang="en" b="1">
                <a:solidFill>
                  <a:srgbClr val="741B47"/>
                </a:solidFill>
              </a:rPr>
              <a:t> His glaring eyes might have suggested a lustful nature</a:t>
            </a:r>
            <a:r>
              <a:rPr lang="en">
                <a:solidFill>
                  <a:srgbClr val="741B47"/>
                </a:solidFill>
              </a:rPr>
              <a:t>.</a:t>
            </a:r>
          </a:p>
        </p:txBody>
      </p:sp>
      <p:sp>
        <p:nvSpPr>
          <p:cNvPr id="131" name="Shape 13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sz="1800"/>
              <a:t>PARDONER’S CHARACTER AND ATTIRE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457200" y="1168075"/>
            <a:ext cx="8229600" cy="3630300"/>
          </a:xfrm>
          <a:prstGeom prst="rect">
            <a:avLst/>
          </a:prstGeom>
        </p:spPr>
        <p:txBody>
          <a:bodyPr lIns="91425" tIns="91425" rIns="91425" bIns="91425" anchor="t" anchorCtr="0">
            <a:noAutofit/>
          </a:bodyPr>
          <a:lstStyle/>
          <a:p>
            <a:pPr rtl="0">
              <a:spcBef>
                <a:spcPts val="0"/>
              </a:spcBef>
              <a:buNone/>
            </a:pPr>
            <a:r>
              <a:rPr lang="en" b="1"/>
              <a:t>Resource:</a:t>
            </a:r>
            <a:r>
              <a:rPr lang="en"/>
              <a:t> Mrsalfred.com</a:t>
            </a:r>
          </a:p>
          <a:p>
            <a:pPr rtl="0">
              <a:spcBef>
                <a:spcPts val="0"/>
              </a:spcBef>
              <a:buNone/>
            </a:pPr>
            <a:r>
              <a:rPr lang="en"/>
              <a:t>     British literature ESL- Canterbury Tales</a:t>
            </a:r>
          </a:p>
          <a:p>
            <a:pPr rtl="0">
              <a:spcBef>
                <a:spcPts val="0"/>
              </a:spcBef>
              <a:buNone/>
            </a:pPr>
            <a:r>
              <a:rPr lang="en" u="sng">
                <a:solidFill>
                  <a:schemeClr val="hlink"/>
                </a:solidFill>
                <a:hlinkClick r:id="rId3"/>
              </a:rPr>
              <a:t>http://www.mrsalfred.com/the-canterbury-tales.html</a:t>
            </a:r>
          </a:p>
          <a:p>
            <a:pPr rtl="0">
              <a:spcBef>
                <a:spcPts val="0"/>
              </a:spcBef>
              <a:buNone/>
            </a:pPr>
            <a:r>
              <a:rPr lang="en"/>
              <a:t>Google-Role of a Pardoner</a:t>
            </a:r>
          </a:p>
          <a:p>
            <a:pPr rtl="0">
              <a:spcBef>
                <a:spcPts val="0"/>
              </a:spcBef>
              <a:buNone/>
            </a:pPr>
            <a:r>
              <a:rPr lang="en" u="sng">
                <a:solidFill>
                  <a:schemeClr val="hlink"/>
                </a:solidFill>
                <a:hlinkClick r:id="rId4"/>
              </a:rPr>
              <a:t>http://crossref-it.info/textguide/The-Pardoner's-Prologue-and-Tale/12/1375</a:t>
            </a:r>
          </a:p>
          <a:p>
            <a:pPr rtl="0">
              <a:spcBef>
                <a:spcPts val="0"/>
              </a:spcBef>
              <a:buNone/>
            </a:pPr>
            <a:endParaRPr/>
          </a:p>
          <a:p>
            <a:pPr>
              <a:spcBef>
                <a:spcPts val="0"/>
              </a:spcBef>
              <a:buNone/>
            </a:pPr>
            <a:endParaRPr/>
          </a:p>
        </p:txBody>
      </p:sp>
      <p:sp>
        <p:nvSpPr>
          <p:cNvPr id="137" name="Shape 13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rtl="0">
              <a:spcBef>
                <a:spcPts val="0"/>
              </a:spcBef>
              <a:buNone/>
            </a:pPr>
            <a:r>
              <a:rPr lang="en"/>
              <a:t>RESOURCE</a:t>
            </a:r>
          </a:p>
        </p:txBody>
      </p:sp>
    </p:spTree>
  </p:cSld>
  <p:clrMapOvr>
    <a:masterClrMapping/>
  </p:clrMapOvr>
  <p:transition spd="slow">
    <p:cut/>
  </p:transition>
</p:sld>
</file>

<file path=ppt/theme/theme1.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On-screen Show (16:9)</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inspiration-board</vt:lpstr>
      <vt:lpstr>                        The  CANTERBURY  TALES THE PARDONER’S TALE By Geoffrey Chaucer                   CHARACTER AND JOB DESCRIPTION         -Shaziya Rubeen</vt:lpstr>
      <vt:lpstr> The Pardoner</vt:lpstr>
      <vt:lpstr>P A R D O N E R </vt:lpstr>
      <vt:lpstr>              JOB DESCRIPTION OF A PARDONER IN THE MIDDLE AGES</vt:lpstr>
      <vt:lpstr>PowerPoint Presentation</vt:lpstr>
      <vt:lpstr>PowerPoint Presentation</vt:lpstr>
      <vt:lpstr>Greed is the root of all evil</vt:lpstr>
      <vt:lpstr>PARDONER’S CHARACTER AND ATTIRE</vt:lpstr>
      <vt:lpstr>RESOURCE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CANTERBURY  TALES THE PARDONER’S TALE By Geoffrey Chaucer                   CHARACTER AND JOB DESCRIPTION         -Shaziya Rubeen</dc:title>
  <dc:creator>Attisso, Jeanette J</dc:creator>
  <cp:lastModifiedBy>Chicago Public Schools</cp:lastModifiedBy>
  <cp:revision>1</cp:revision>
  <dcterms:modified xsi:type="dcterms:W3CDTF">2014-10-22T15:13:13Z</dcterms:modified>
</cp:coreProperties>
</file>