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5" r:id="rId4"/>
    <p:sldId id="257" r:id="rId5"/>
    <p:sldId id="261" r:id="rId6"/>
    <p:sldId id="258" r:id="rId7"/>
    <p:sldId id="263" r:id="rId8"/>
    <p:sldId id="259" r:id="rId9"/>
    <p:sldId id="260" r:id="rId10"/>
    <p:sldId id="264" r:id="rId11"/>
    <p:sldId id="267" r:id="rId12"/>
    <p:sldId id="268" r:id="rId13"/>
    <p:sldId id="269" r:id="rId14"/>
    <p:sldId id="270" r:id="rId15"/>
    <p:sldId id="271" r:id="rId16"/>
    <p:sldId id="272" r:id="rId17"/>
    <p:sldId id="273" r:id="rId18"/>
    <p:sldId id="274" r:id="rId19"/>
    <p:sldId id="275"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1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8" name="Slide Number Placeholder 7"/>
          <p:cNvSpPr>
            <a:spLocks noGrp="1"/>
          </p:cNvSpPr>
          <p:nvPr>
            <p:ph type="sldNum" sz="quarter" idx="11"/>
          </p:nvPr>
        </p:nvSpPr>
        <p:spPr/>
        <p:txBody>
          <a:bodyPr/>
          <a:lstStyle/>
          <a:p>
            <a:fld id="{3899B035-B0FC-4EE2-8842-C9890C471DCA}"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9CB296-E278-4945-9639-50279B704DCE}" type="datetimeFigureOut">
              <a:rPr lang="en-US" smtClean="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79CB296-E278-4945-9639-50279B704DCE}" type="datetimeFigureOut">
              <a:rPr lang="en-US" smtClean="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9B035-B0FC-4EE2-8842-C9890C471DCA}" type="slidenum">
              <a:rPr lang="en-US" smtClean="0"/>
              <a:pPr/>
              <a:t>‹#›</a:t>
            </a:fld>
            <a:endParaRPr lang="en-US" dirty="0"/>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79CB296-E278-4945-9639-50279B704DCE}" type="datetimeFigureOut">
              <a:rPr lang="en-US" smtClean="0"/>
              <a:pPr/>
              <a:t>10/23/2014</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899B035-B0FC-4EE2-8842-C9890C471DC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hmoop.com/canterbury-tales-prologue/" TargetMode="External"/><Relationship Id="rId2" Type="http://schemas.openxmlformats.org/officeDocument/2006/relationships/hyperlink" Target="http://www.sparknotes.com/lit/canterbury/character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7343336" cy="2301240"/>
          </a:xfrm>
        </p:spPr>
        <p:txBody>
          <a:bodyPr/>
          <a:lstStyle/>
          <a:p>
            <a:r>
              <a:rPr lang="en-US" dirty="0" smtClean="0"/>
              <a:t>The Canterbury tale</a:t>
            </a:r>
            <a:br>
              <a:rPr lang="en-US" dirty="0" smtClean="0"/>
            </a:br>
            <a:endParaRPr lang="en-US" dirty="0"/>
          </a:p>
        </p:txBody>
      </p:sp>
      <p:sp>
        <p:nvSpPr>
          <p:cNvPr id="3" name="Subtitle 2"/>
          <p:cNvSpPr>
            <a:spLocks noGrp="1"/>
          </p:cNvSpPr>
          <p:nvPr>
            <p:ph type="subTitle" idx="1"/>
          </p:nvPr>
        </p:nvSpPr>
        <p:spPr/>
        <p:txBody>
          <a:bodyPr/>
          <a:lstStyle/>
          <a:p>
            <a:r>
              <a:rPr lang="en-US" dirty="0" smtClean="0"/>
              <a:t>By: Toan Ngo</a:t>
            </a:r>
          </a:p>
          <a:p>
            <a:r>
              <a:rPr lang="en-US" dirty="0" smtClean="0"/>
              <a:t>The Knight’s Tale</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Story of the tale</a:t>
            </a:r>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Creon</a:t>
            </a:r>
            <a:endParaRPr lang="en-US" dirty="0"/>
          </a:p>
        </p:txBody>
      </p:sp>
      <p:pic>
        <p:nvPicPr>
          <p:cNvPr id="4" name="Content Placeholder 3" descr="Battle_of_crecy_froissart.jpg"/>
          <p:cNvPicPr>
            <a:picLocks noGrp="1" noChangeAspect="1"/>
          </p:cNvPicPr>
          <p:nvPr>
            <p:ph idx="1"/>
          </p:nvPr>
        </p:nvPicPr>
        <p:blipFill>
          <a:blip r:embed="rId2" cstate="print"/>
          <a:stretch>
            <a:fillRect/>
          </a:stretch>
        </p:blipFill>
        <p:spPr>
          <a:xfrm>
            <a:off x="152400" y="1828800"/>
            <a:ext cx="4876800" cy="3657600"/>
          </a:xfrm>
        </p:spPr>
      </p:pic>
      <p:sp>
        <p:nvSpPr>
          <p:cNvPr id="5" name="TextBox 4"/>
          <p:cNvSpPr txBox="1"/>
          <p:nvPr/>
        </p:nvSpPr>
        <p:spPr>
          <a:xfrm>
            <a:off x="5029200" y="1905000"/>
            <a:ext cx="4114800" cy="369332"/>
          </a:xfrm>
          <a:prstGeom prst="rect">
            <a:avLst/>
          </a:prstGeom>
          <a:noFill/>
        </p:spPr>
        <p:txBody>
          <a:bodyPr wrap="square" rtlCol="0">
            <a:spAutoFit/>
          </a:bodyPr>
          <a:lstStyle/>
          <a:p>
            <a:pPr>
              <a:buFont typeface="Arial" pitchFamily="34" charset="0"/>
              <a:buChar char="•"/>
            </a:pPr>
            <a:r>
              <a:rPr lang="en-US" dirty="0" smtClean="0"/>
              <a:t>the war between Athens and Thebes.</a:t>
            </a:r>
            <a:endParaRPr lang="en-US" dirty="0"/>
          </a:p>
        </p:txBody>
      </p:sp>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Castle prison</a:t>
            </a:r>
            <a:endParaRPr lang="en-US" dirty="0"/>
          </a:p>
        </p:txBody>
      </p:sp>
      <p:pic>
        <p:nvPicPr>
          <p:cNvPr id="4" name="Content Placeholder 3" descr="Bastille,_1790_retouched.jpg"/>
          <p:cNvPicPr>
            <a:picLocks noGrp="1" noChangeAspect="1"/>
          </p:cNvPicPr>
          <p:nvPr>
            <p:ph idx="1"/>
          </p:nvPr>
        </p:nvPicPr>
        <p:blipFill>
          <a:blip r:embed="rId2" cstate="print"/>
          <a:stretch>
            <a:fillRect/>
          </a:stretch>
        </p:blipFill>
        <p:spPr>
          <a:xfrm>
            <a:off x="457200" y="1905000"/>
            <a:ext cx="5400675" cy="3695700"/>
          </a:xfrm>
        </p:spPr>
      </p:pic>
      <p:sp>
        <p:nvSpPr>
          <p:cNvPr id="6" name="TextBox 5"/>
          <p:cNvSpPr txBox="1"/>
          <p:nvPr/>
        </p:nvSpPr>
        <p:spPr>
          <a:xfrm>
            <a:off x="5867400" y="1981200"/>
            <a:ext cx="3276600" cy="923330"/>
          </a:xfrm>
          <a:prstGeom prst="rect">
            <a:avLst/>
          </a:prstGeom>
          <a:noFill/>
        </p:spPr>
        <p:txBody>
          <a:bodyPr wrap="square" rtlCol="0">
            <a:spAutoFit/>
          </a:bodyPr>
          <a:lstStyle/>
          <a:p>
            <a:pPr>
              <a:buFont typeface="Arial" pitchFamily="34" charset="0"/>
              <a:buChar char="•"/>
            </a:pPr>
            <a:r>
              <a:rPr lang="en-US" dirty="0" smtClean="0"/>
              <a:t>after the war Arcite and Palamon get imprison in side the Castle </a:t>
            </a:r>
            <a:endParaRPr lang="en-US" dirty="0"/>
          </a:p>
        </p:txBody>
      </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garden in the castle where Palamon</a:t>
            </a:r>
            <a:r>
              <a:rPr lang="en-US" b="1" dirty="0" smtClean="0"/>
              <a:t> </a:t>
            </a:r>
            <a:r>
              <a:rPr lang="en-US" dirty="0" smtClean="0"/>
              <a:t>and Arcite see Emilye</a:t>
            </a:r>
            <a:endParaRPr lang="en-US" dirty="0"/>
          </a:p>
        </p:txBody>
      </p:sp>
      <p:pic>
        <p:nvPicPr>
          <p:cNvPr id="4098" name="Picture 2" descr="http://www.luminarium.org/medlit/garden.jpg"/>
          <p:cNvPicPr>
            <a:picLocks noGrp="1" noChangeAspect="1" noChangeArrowheads="1"/>
          </p:cNvPicPr>
          <p:nvPr>
            <p:ph idx="1"/>
          </p:nvPr>
        </p:nvPicPr>
        <p:blipFill>
          <a:blip r:embed="rId2" cstate="print"/>
          <a:srcRect/>
          <a:stretch>
            <a:fillRect/>
          </a:stretch>
        </p:blipFill>
        <p:spPr bwMode="auto">
          <a:xfrm>
            <a:off x="1828800" y="2362200"/>
            <a:ext cx="4800600" cy="3657600"/>
          </a:xfrm>
          <a:prstGeom prst="rect">
            <a:avLst/>
          </a:prstGeom>
          <a:noFill/>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battle of the knight contest </a:t>
            </a:r>
            <a:endParaRPr lang="en-US" dirty="0"/>
          </a:p>
        </p:txBody>
      </p:sp>
      <p:pic>
        <p:nvPicPr>
          <p:cNvPr id="1026" name="Picture 2" descr="C:\Documents and Settings\KinhChuong\My Documents\My Pictures\800PX-~1.JPG"/>
          <p:cNvPicPr>
            <a:picLocks noGrp="1" noChangeAspect="1" noChangeArrowheads="1"/>
          </p:cNvPicPr>
          <p:nvPr>
            <p:ph idx="1"/>
          </p:nvPr>
        </p:nvPicPr>
        <p:blipFill>
          <a:blip r:embed="rId2" cstate="print"/>
          <a:srcRect/>
          <a:stretch>
            <a:fillRect/>
          </a:stretch>
        </p:blipFill>
        <p:spPr bwMode="auto">
          <a:xfrm>
            <a:off x="1295400" y="1905000"/>
            <a:ext cx="5562600" cy="4267200"/>
          </a:xfrm>
          <a:prstGeom prst="rect">
            <a:avLst/>
          </a:prstGeom>
          <a:noFill/>
        </p:spPr>
      </p:pic>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Arcite The last one standing</a:t>
            </a:r>
            <a:endParaRPr lang="en-US" dirty="0"/>
          </a:p>
        </p:txBody>
      </p:sp>
      <p:pic>
        <p:nvPicPr>
          <p:cNvPr id="6" name="Content Placeholder 5" descr="imagesCA5ORNJD.jpg"/>
          <p:cNvPicPr>
            <a:picLocks noGrp="1" noChangeAspect="1"/>
          </p:cNvPicPr>
          <p:nvPr>
            <p:ph idx="1"/>
          </p:nvPr>
        </p:nvPicPr>
        <p:blipFill>
          <a:blip r:embed="rId2" cstate="print"/>
          <a:stretch>
            <a:fillRect/>
          </a:stretch>
        </p:blipFill>
        <p:spPr>
          <a:xfrm>
            <a:off x="2057400" y="2133600"/>
            <a:ext cx="4267200" cy="4525963"/>
          </a:xfrm>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Palamon get Emilye</a:t>
            </a:r>
            <a:endParaRPr lang="en-US" dirty="0"/>
          </a:p>
        </p:txBody>
      </p:sp>
      <p:pic>
        <p:nvPicPr>
          <p:cNvPr id="6" name="Content Placeholder 5" descr="knightstaleend2.jpg"/>
          <p:cNvPicPr>
            <a:picLocks noGrp="1" noChangeAspect="1"/>
          </p:cNvPicPr>
          <p:nvPr>
            <p:ph idx="1"/>
          </p:nvPr>
        </p:nvPicPr>
        <p:blipFill>
          <a:blip r:embed="rId2" cstate="print"/>
          <a:stretch>
            <a:fillRect/>
          </a:stretch>
        </p:blipFill>
        <p:spPr>
          <a:xfrm>
            <a:off x="1170612" y="1600200"/>
            <a:ext cx="6040775" cy="4525963"/>
          </a:xfrm>
        </p:spPr>
      </p:pic>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moral of the story</a:t>
            </a:r>
            <a:endParaRPr lang="en-US" dirty="0"/>
          </a:p>
        </p:txBody>
      </p:sp>
      <p:sp>
        <p:nvSpPr>
          <p:cNvPr id="3" name="Content Placeholder 2"/>
          <p:cNvSpPr>
            <a:spLocks noGrp="1"/>
          </p:cNvSpPr>
          <p:nvPr>
            <p:ph idx="1"/>
          </p:nvPr>
        </p:nvSpPr>
        <p:spPr/>
        <p:txBody>
          <a:bodyPr/>
          <a:lstStyle/>
          <a:p>
            <a:r>
              <a:rPr lang="en-US" dirty="0" smtClean="0"/>
              <a:t>The moral of the story is that love can be very powerful even a 2 brother who respect each other of can turn again each when they fall in love  with the same woman.</a:t>
            </a:r>
            <a:endParaRPr lang="en-US" dirty="0"/>
          </a:p>
        </p:txBody>
      </p:sp>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t>
            </a:r>
            <a:endParaRPr lang="en-US" dirty="0"/>
          </a:p>
        </p:txBody>
      </p:sp>
      <p:sp>
        <p:nvSpPr>
          <p:cNvPr id="3" name="Content Placeholder 2"/>
          <p:cNvSpPr>
            <a:spLocks noGrp="1"/>
          </p:cNvSpPr>
          <p:nvPr>
            <p:ph idx="1"/>
          </p:nvPr>
        </p:nvSpPr>
        <p:spPr/>
        <p:txBody>
          <a:bodyPr/>
          <a:lstStyle/>
          <a:p>
            <a:r>
              <a:rPr lang="en-US" dirty="0" smtClean="0">
                <a:hlinkClick r:id="rId2"/>
              </a:rPr>
              <a:t>http://www.sparknotes.com/lit/canterbury/characters.html</a:t>
            </a:r>
            <a:endParaRPr lang="en-US" dirty="0" smtClean="0"/>
          </a:p>
          <a:p>
            <a:r>
              <a:rPr lang="en-US" dirty="0" smtClean="0">
                <a:hlinkClick r:id="rId3"/>
              </a:rPr>
              <a:t>http://www.shmoop.com/canterbury-tales-prologue/</a:t>
            </a:r>
            <a:endParaRPr lang="en-US" dirty="0" smtClean="0"/>
          </a:p>
          <a:p>
            <a:endParaRPr lang="en-US" dirty="0"/>
          </a:p>
        </p:txBody>
      </p:sp>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of the tale</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knight</a:t>
            </a:r>
            <a:endParaRPr lang="en-US" dirty="0"/>
          </a:p>
        </p:txBody>
      </p:sp>
      <p:sp>
        <p:nvSpPr>
          <p:cNvPr id="3" name="Content Placeholder 2"/>
          <p:cNvSpPr>
            <a:spLocks noGrp="1"/>
          </p:cNvSpPr>
          <p:nvPr>
            <p:ph idx="1"/>
          </p:nvPr>
        </p:nvSpPr>
        <p:spPr/>
        <p:txBody>
          <a:bodyPr/>
          <a:lstStyle/>
          <a:p>
            <a:r>
              <a:rPr lang="en-US" dirty="0" smtClean="0"/>
              <a:t>is a person granted an honorary title of </a:t>
            </a:r>
            <a:r>
              <a:rPr lang="en-US" i="1" dirty="0" smtClean="0"/>
              <a:t>knighthood</a:t>
            </a:r>
            <a:r>
              <a:rPr lang="en-US" dirty="0" smtClean="0"/>
              <a:t> by a monarch or other political leader for service to the Monarch or country, especially in a military capacity</a:t>
            </a:r>
          </a:p>
          <a:p>
            <a:r>
              <a:rPr lang="en-US" dirty="0" smtClean="0"/>
              <a:t>a knight was a vassal who served as a fighter for a lord</a:t>
            </a:r>
            <a:endParaRPr lang="en-US" dirty="0"/>
          </a:p>
        </p:txBody>
      </p:sp>
      <p:pic>
        <p:nvPicPr>
          <p:cNvPr id="4" name="Picture 3" descr="C:\Documents and Settings\KinhChuong\Local Settings\Temporary Internet Files\Content.IE5\3EVXTZNR\MC900149321[1].wmf"/>
          <p:cNvPicPr>
            <a:picLocks noChangeAspect="1" noChangeArrowheads="1"/>
          </p:cNvPicPr>
          <p:nvPr/>
        </p:nvPicPr>
        <p:blipFill>
          <a:blip r:embed="rId2" cstate="print"/>
          <a:srcRect/>
          <a:stretch>
            <a:fillRect/>
          </a:stretch>
        </p:blipFill>
        <p:spPr bwMode="auto">
          <a:xfrm>
            <a:off x="7467600" y="4038600"/>
            <a:ext cx="1598999" cy="2679071"/>
          </a:xfrm>
          <a:prstGeom prst="rect">
            <a:avLst/>
          </a:prstGeom>
          <a:noFill/>
        </p:spPr>
      </p:pic>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tale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Palamon</a:t>
            </a:r>
            <a:r>
              <a:rPr lang="en-US" b="1" dirty="0" smtClean="0"/>
              <a:t> </a:t>
            </a:r>
            <a:r>
              <a:rPr lang="en-US" dirty="0" smtClean="0"/>
              <a:t>and Arcite is being imprison in the tower Theseus's castle because of the battle Creon, then one day they see Emilye in a nearby garden they bold fall in love whit her from that point they turn again each other and they entry the knight contest and who Is the last one standing is the one </a:t>
            </a:r>
            <a:r>
              <a:rPr lang="en-US" b="1" dirty="0" smtClean="0"/>
              <a:t>Emilye </a:t>
            </a:r>
            <a:r>
              <a:rPr lang="en-US" dirty="0" smtClean="0"/>
              <a:t>will be marry to.</a:t>
            </a:r>
          </a:p>
          <a:p>
            <a:r>
              <a:rPr lang="en-US" dirty="0" smtClean="0"/>
              <a:t>In the end of the contest Arcite was proclaimed victorious, there was an earthquake sent by Pluto that frightened Arcite's horse, which swerved and fell, throwing off Arcite and mortally wounding before he died, he tell Emilye is that there no more worthy husband than Palamon and from that </a:t>
            </a:r>
            <a:r>
              <a:rPr lang="en-US" dirty="0" err="1" smtClean="0"/>
              <a:t>palamon</a:t>
            </a:r>
            <a:r>
              <a:rPr lang="en-US" dirty="0" smtClean="0"/>
              <a:t> get Emilye the tale end.</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 information and they job</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Theseus</a:t>
            </a:r>
            <a:endParaRPr lang="en-US" dirty="0"/>
          </a:p>
        </p:txBody>
      </p:sp>
      <p:sp>
        <p:nvSpPr>
          <p:cNvPr id="3" name="Content Placeholder 2"/>
          <p:cNvSpPr>
            <a:spLocks noGrp="1"/>
          </p:cNvSpPr>
          <p:nvPr>
            <p:ph idx="1"/>
          </p:nvPr>
        </p:nvSpPr>
        <p:spPr/>
        <p:txBody>
          <a:bodyPr/>
          <a:lstStyle/>
          <a:p>
            <a:r>
              <a:rPr lang="en-US" dirty="0" smtClean="0"/>
              <a:t>  A great conqueror and the duke of Athens.</a:t>
            </a:r>
          </a:p>
          <a:p>
            <a:r>
              <a:rPr lang="en-US" dirty="0" smtClean="0"/>
              <a:t> The most powerful ruler in the story, he is often called upon to make the final judgment, but he listens to others’ please  for help. </a:t>
            </a:r>
          </a:p>
          <a:p>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Theseus</a:t>
            </a:r>
            <a:endParaRPr lang="en-US" dirty="0"/>
          </a:p>
        </p:txBody>
      </p:sp>
      <p:sp>
        <p:nvSpPr>
          <p:cNvPr id="3" name="Content Placeholder 2"/>
          <p:cNvSpPr>
            <a:spLocks noGrp="1"/>
          </p:cNvSpPr>
          <p:nvPr>
            <p:ph idx="1"/>
          </p:nvPr>
        </p:nvSpPr>
        <p:spPr/>
        <p:txBody>
          <a:bodyPr/>
          <a:lstStyle/>
          <a:p>
            <a:r>
              <a:rPr lang="en-US" dirty="0" smtClean="0"/>
              <a:t>His job is a ruler of the kingdom</a:t>
            </a:r>
          </a:p>
          <a:p>
            <a:r>
              <a:rPr lang="en-US" dirty="0" smtClean="0"/>
              <a:t>He a conquestor and to make sure every one follow the rule  </a:t>
            </a:r>
          </a:p>
        </p:txBody>
      </p:sp>
      <p:pic>
        <p:nvPicPr>
          <p:cNvPr id="4" name="Picture 3" descr="235px-King_George_V_1911_color-crop.jpg"/>
          <p:cNvPicPr>
            <a:picLocks noChangeAspect="1"/>
          </p:cNvPicPr>
          <p:nvPr/>
        </p:nvPicPr>
        <p:blipFill>
          <a:blip r:embed="rId2" cstate="print"/>
          <a:stretch>
            <a:fillRect/>
          </a:stretch>
        </p:blipFill>
        <p:spPr>
          <a:xfrm>
            <a:off x="3276600" y="3412463"/>
            <a:ext cx="2514600" cy="3445537"/>
          </a:xfrm>
          <a:prstGeom prst="rect">
            <a:avLst/>
          </a:prstGeo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Palamon</a:t>
            </a:r>
            <a:r>
              <a:rPr lang="en-US" dirty="0" smtClean="0"/>
              <a:t> </a:t>
            </a:r>
            <a:endParaRPr lang="en-US" dirty="0"/>
          </a:p>
        </p:txBody>
      </p:sp>
      <p:sp>
        <p:nvSpPr>
          <p:cNvPr id="3" name="Content Placeholder 2"/>
          <p:cNvSpPr>
            <a:spLocks noGrp="1"/>
          </p:cNvSpPr>
          <p:nvPr>
            <p:ph idx="1"/>
          </p:nvPr>
        </p:nvSpPr>
        <p:spPr/>
        <p:txBody>
          <a:bodyPr/>
          <a:lstStyle/>
          <a:p>
            <a:r>
              <a:rPr lang="en-US" dirty="0" smtClean="0"/>
              <a:t>Palamon is one of the two imprisoned Theban soldier heroes. </a:t>
            </a:r>
          </a:p>
          <a:p>
            <a:r>
              <a:rPr lang="en-US" dirty="0" smtClean="0"/>
              <a:t>Brave, strong, and sworn to everlasting friendship with his cousin Arcite, </a:t>
            </a:r>
          </a:p>
          <a:p>
            <a:r>
              <a:rPr lang="en-US" dirty="0" smtClean="0"/>
              <a:t>He is in love with Emilye	</a:t>
            </a:r>
          </a:p>
          <a:p>
            <a:endParaRPr lang="en-US" dirty="0"/>
          </a:p>
        </p:txBody>
      </p:sp>
      <p:pic>
        <p:nvPicPr>
          <p:cNvPr id="4" name="Picture 3" descr="knight1.gif"/>
          <p:cNvPicPr>
            <a:picLocks noChangeAspect="1"/>
          </p:cNvPicPr>
          <p:nvPr/>
        </p:nvPicPr>
        <p:blipFill>
          <a:blip r:embed="rId2" cstate="print"/>
          <a:stretch>
            <a:fillRect/>
          </a:stretch>
        </p:blipFill>
        <p:spPr>
          <a:xfrm>
            <a:off x="5715000" y="4114800"/>
            <a:ext cx="2209800" cy="2743200"/>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Palamon and Arcite</a:t>
            </a:r>
            <a:br>
              <a:rPr lang="en-US" b="1" dirty="0" smtClean="0"/>
            </a:br>
            <a:r>
              <a:rPr lang="en-US" b="1" dirty="0" smtClean="0"/>
              <a:t>job in the story</a:t>
            </a:r>
            <a:endParaRPr lang="en-US" dirty="0"/>
          </a:p>
        </p:txBody>
      </p:sp>
      <p:sp>
        <p:nvSpPr>
          <p:cNvPr id="3" name="Content Placeholder 2"/>
          <p:cNvSpPr>
            <a:spLocks noGrp="1"/>
          </p:cNvSpPr>
          <p:nvPr>
            <p:ph idx="1"/>
          </p:nvPr>
        </p:nvSpPr>
        <p:spPr/>
        <p:txBody>
          <a:bodyPr/>
          <a:lstStyle/>
          <a:p>
            <a:r>
              <a:rPr lang="en-US" dirty="0" smtClean="0"/>
              <a:t>they is the Knight of Thebes.</a:t>
            </a:r>
          </a:p>
          <a:p>
            <a:r>
              <a:rPr lang="en-US" dirty="0" smtClean="0"/>
              <a:t>Job is to sever the kingdom and sever loyalty to the king.</a:t>
            </a:r>
          </a:p>
          <a:p>
            <a:pPr>
              <a:buNone/>
            </a:pPr>
            <a:r>
              <a:rPr lang="en-US" dirty="0" smtClean="0"/>
              <a:t> </a:t>
            </a:r>
            <a:endParaRPr lang="en-US" dirty="0"/>
          </a:p>
        </p:txBody>
      </p:sp>
      <p:pic>
        <p:nvPicPr>
          <p:cNvPr id="1027" name="Picture 3" descr="C:\Documents and Settings\KinhChuong\Local Settings\Temporary Internet Files\Content.IE5\3EVXTZNR\MC900149321[1].wmf"/>
          <p:cNvPicPr>
            <a:picLocks noChangeAspect="1" noChangeArrowheads="1"/>
          </p:cNvPicPr>
          <p:nvPr/>
        </p:nvPicPr>
        <p:blipFill>
          <a:blip r:embed="rId2" cstate="print"/>
          <a:srcRect/>
          <a:stretch>
            <a:fillRect/>
          </a:stretch>
        </p:blipFill>
        <p:spPr bwMode="auto">
          <a:xfrm>
            <a:off x="3581400" y="3276600"/>
            <a:ext cx="1598999" cy="2679071"/>
          </a:xfrm>
          <a:prstGeom prst="rect">
            <a:avLst/>
          </a:prstGeom>
          <a:noFill/>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Arcite</a:t>
            </a:r>
            <a:endParaRPr lang="en-US" dirty="0"/>
          </a:p>
        </p:txBody>
      </p:sp>
      <p:sp>
        <p:nvSpPr>
          <p:cNvPr id="3" name="Content Placeholder 2"/>
          <p:cNvSpPr>
            <a:spLocks noGrp="1"/>
          </p:cNvSpPr>
          <p:nvPr>
            <p:ph idx="1"/>
          </p:nvPr>
        </p:nvSpPr>
        <p:spPr/>
        <p:txBody>
          <a:bodyPr/>
          <a:lstStyle/>
          <a:p>
            <a:r>
              <a:rPr lang="en-US" dirty="0" smtClean="0"/>
              <a:t>The sworn brother to Palamon.</a:t>
            </a:r>
          </a:p>
          <a:p>
            <a:r>
              <a:rPr lang="en-US" dirty="0" smtClean="0"/>
              <a:t> Arcite, imprisoned with Palamon in the tower of Theseus's castle </a:t>
            </a:r>
          </a:p>
          <a:p>
            <a:r>
              <a:rPr lang="en-US" dirty="0" smtClean="0"/>
              <a:t>he Love Emilye</a:t>
            </a:r>
          </a:p>
          <a:p>
            <a:endParaRPr lang="en-US" dirty="0"/>
          </a:p>
        </p:txBody>
      </p:sp>
      <p:pic>
        <p:nvPicPr>
          <p:cNvPr id="4" name="Picture 3" descr="knight1.gif"/>
          <p:cNvPicPr>
            <a:picLocks noChangeAspect="1"/>
          </p:cNvPicPr>
          <p:nvPr/>
        </p:nvPicPr>
        <p:blipFill>
          <a:blip r:embed="rId2" cstate="print"/>
          <a:stretch>
            <a:fillRect/>
          </a:stretch>
        </p:blipFill>
        <p:spPr>
          <a:xfrm>
            <a:off x="3200400" y="3615359"/>
            <a:ext cx="2209800" cy="3242641"/>
          </a:xfrm>
          <a:prstGeom prst="rect">
            <a:avLst/>
          </a:prstGeo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Emilye</a:t>
            </a:r>
            <a:endParaRPr lang="en-US" b="1" dirty="0"/>
          </a:p>
        </p:txBody>
      </p:sp>
      <p:sp>
        <p:nvSpPr>
          <p:cNvPr id="3" name="Content Placeholder 2"/>
          <p:cNvSpPr>
            <a:spLocks noGrp="1"/>
          </p:cNvSpPr>
          <p:nvPr>
            <p:ph idx="1"/>
          </p:nvPr>
        </p:nvSpPr>
        <p:spPr/>
        <p:txBody>
          <a:bodyPr/>
          <a:lstStyle/>
          <a:p>
            <a:r>
              <a:rPr lang="en-US" dirty="0" smtClean="0"/>
              <a:t>Is a beautiful noblewoman</a:t>
            </a:r>
          </a:p>
          <a:p>
            <a:r>
              <a:rPr lang="en-US" dirty="0" smtClean="0"/>
              <a:t>Get captor by </a:t>
            </a:r>
            <a:r>
              <a:rPr lang="en-US" b="1" dirty="0" smtClean="0"/>
              <a:t>Theseus</a:t>
            </a:r>
            <a:endParaRPr lang="en-US" dirty="0" smtClean="0"/>
          </a:p>
          <a:p>
            <a:r>
              <a:rPr lang="en-US" dirty="0" smtClean="0"/>
              <a:t>Her sister is Hippolyta</a:t>
            </a:r>
          </a:p>
          <a:p>
            <a:r>
              <a:rPr lang="en-US" dirty="0" smtClean="0"/>
              <a:t>She like to take care of thing around the castle</a:t>
            </a:r>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462</TotalTime>
  <Words>397</Words>
  <Application>Microsoft Office PowerPoint</Application>
  <PresentationFormat>On-screen Show (4:3)</PresentationFormat>
  <Paragraphs>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The Canterbury tale </vt:lpstr>
      <vt:lpstr>What is a knight</vt:lpstr>
      <vt:lpstr>Character information and they job</vt:lpstr>
      <vt:lpstr>Theseus</vt:lpstr>
      <vt:lpstr>Theseus</vt:lpstr>
      <vt:lpstr>Palamon </vt:lpstr>
      <vt:lpstr>Palamon and Arcite job in the story</vt:lpstr>
      <vt:lpstr>Arcite</vt:lpstr>
      <vt:lpstr>Emilye</vt:lpstr>
      <vt:lpstr>Story of the tale</vt:lpstr>
      <vt:lpstr>The battle Creon</vt:lpstr>
      <vt:lpstr>  Castle prison</vt:lpstr>
      <vt:lpstr>  garden in the castle where Palamon and Arcite see Emilye</vt:lpstr>
      <vt:lpstr>The battle of the knight contest </vt:lpstr>
      <vt:lpstr>  Arcite The last one standing</vt:lpstr>
      <vt:lpstr> Palamon get Emilye</vt:lpstr>
      <vt:lpstr>The moral of the story</vt:lpstr>
      <vt:lpstr>bio</vt:lpstr>
      <vt:lpstr>Summary of the tale</vt:lpstr>
      <vt:lpstr>Summary of the tale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Canterbury tale</dc:title>
  <dc:creator>KinhChuong</dc:creator>
  <cp:lastModifiedBy>Chicago Public Schools</cp:lastModifiedBy>
  <cp:revision>53</cp:revision>
  <dcterms:created xsi:type="dcterms:W3CDTF">2014-10-15T02:18:35Z</dcterms:created>
  <dcterms:modified xsi:type="dcterms:W3CDTF">2014-10-23T12:51:23Z</dcterms:modified>
</cp:coreProperties>
</file>