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57" r:id="rId3"/>
    <p:sldId id="258" r:id="rId4"/>
    <p:sldId id="260" r:id="rId5"/>
    <p:sldId id="261" r:id="rId6"/>
    <p:sldId id="262" r:id="rId7"/>
    <p:sldId id="263" r:id="rId8"/>
    <p:sldId id="264" r:id="rId9"/>
    <p:sldId id="265" r:id="rId10"/>
    <p:sldId id="267" r:id="rId11"/>
    <p:sldId id="268"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CD5BC-2B1B-4F0E-B802-3E1FC602566D}" type="datetimeFigureOut">
              <a:rPr lang="en-US" smtClean="0"/>
              <a:t>4/6/2012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ECE79-D6E8-41C4-BED9-F353E402A041}" type="slidenum">
              <a:rPr lang="en-US" smtClean="0"/>
              <a:t>‹#›</a:t>
            </a:fld>
            <a:endParaRPr lang="en-US"/>
          </a:p>
        </p:txBody>
      </p:sp>
    </p:spTree>
    <p:extLst>
      <p:ext uri="{BB962C8B-B14F-4D97-AF65-F5344CB8AC3E}">
        <p14:creationId xmlns:p14="http://schemas.microsoft.com/office/powerpoint/2010/main" val="36467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ECE79-D6E8-41C4-BED9-F353E402A041}"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4996B5C-4A35-49A2-B737-B5F7CF7C9F0C}" type="datetimeFigureOut">
              <a:rPr lang="en-US" smtClean="0"/>
              <a:t>4/6/2012</a:t>
            </a:fld>
            <a:endParaRPr lang="en-US"/>
          </a:p>
        </p:txBody>
      </p:sp>
      <p:sp>
        <p:nvSpPr>
          <p:cNvPr id="16" name="Slide Number Placeholder 15"/>
          <p:cNvSpPr>
            <a:spLocks noGrp="1"/>
          </p:cNvSpPr>
          <p:nvPr>
            <p:ph type="sldNum" sz="quarter" idx="11"/>
          </p:nvPr>
        </p:nvSpPr>
        <p:spPr/>
        <p:txBody>
          <a:bodyPr/>
          <a:lstStyle/>
          <a:p>
            <a:fld id="{78C54B94-53C2-4245-90EF-CC52AAB573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996B5C-4A35-49A2-B737-B5F7CF7C9F0C}" type="datetimeFigureOut">
              <a:rPr lang="en-US" smtClean="0"/>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54B94-53C2-4245-90EF-CC52AAB573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996B5C-4A35-49A2-B737-B5F7CF7C9F0C}" type="datetimeFigureOut">
              <a:rPr lang="en-US" smtClean="0"/>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54B94-53C2-4245-90EF-CC52AAB573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4996B5C-4A35-49A2-B737-B5F7CF7C9F0C}" type="datetimeFigureOut">
              <a:rPr lang="en-US" smtClean="0"/>
              <a:t>4/6/2012</a:t>
            </a:fld>
            <a:endParaRPr lang="en-US"/>
          </a:p>
        </p:txBody>
      </p:sp>
      <p:sp>
        <p:nvSpPr>
          <p:cNvPr id="15" name="Slide Number Placeholder 14"/>
          <p:cNvSpPr>
            <a:spLocks noGrp="1"/>
          </p:cNvSpPr>
          <p:nvPr>
            <p:ph type="sldNum" sz="quarter" idx="15"/>
          </p:nvPr>
        </p:nvSpPr>
        <p:spPr/>
        <p:txBody>
          <a:bodyPr/>
          <a:lstStyle>
            <a:lvl1pPr algn="ctr">
              <a:defRPr/>
            </a:lvl1pPr>
          </a:lstStyle>
          <a:p>
            <a:fld id="{78C54B94-53C2-4245-90EF-CC52AAB573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96B5C-4A35-49A2-B737-B5F7CF7C9F0C}" type="datetimeFigureOut">
              <a:rPr lang="en-US" smtClean="0"/>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54B94-53C2-4245-90EF-CC52AAB5735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96B5C-4A35-49A2-B737-B5F7CF7C9F0C}" type="datetimeFigureOut">
              <a:rPr lang="en-US" smtClean="0"/>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54B94-53C2-4245-90EF-CC52AAB573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8C54B94-53C2-4245-90EF-CC52AAB573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4996B5C-4A35-49A2-B737-B5F7CF7C9F0C}" type="datetimeFigureOut">
              <a:rPr lang="en-US" smtClean="0"/>
              <a:t>4/6/2012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96B5C-4A35-49A2-B737-B5F7CF7C9F0C}" type="datetimeFigureOut">
              <a:rPr lang="en-US" smtClean="0"/>
              <a:t>4/6/2012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54B94-53C2-4245-90EF-CC52AAB573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96B5C-4A35-49A2-B737-B5F7CF7C9F0C}" type="datetimeFigureOut">
              <a:rPr lang="en-US" smtClean="0"/>
              <a:t>4/6/2012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54B94-53C2-4245-90EF-CC52AAB573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4996B5C-4A35-49A2-B737-B5F7CF7C9F0C}" type="datetimeFigureOut">
              <a:rPr lang="en-US" smtClean="0"/>
              <a:t>4/6/2012</a:t>
            </a:fld>
            <a:endParaRPr lang="en-US"/>
          </a:p>
        </p:txBody>
      </p:sp>
      <p:sp>
        <p:nvSpPr>
          <p:cNvPr id="9" name="Slide Number Placeholder 8"/>
          <p:cNvSpPr>
            <a:spLocks noGrp="1"/>
          </p:cNvSpPr>
          <p:nvPr>
            <p:ph type="sldNum" sz="quarter" idx="15"/>
          </p:nvPr>
        </p:nvSpPr>
        <p:spPr/>
        <p:txBody>
          <a:bodyPr/>
          <a:lstStyle/>
          <a:p>
            <a:fld id="{78C54B94-53C2-4245-90EF-CC52AAB573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4996B5C-4A35-49A2-B737-B5F7CF7C9F0C}" type="datetimeFigureOut">
              <a:rPr lang="en-US" smtClean="0"/>
              <a:t>4/6/2012</a:t>
            </a:fld>
            <a:endParaRPr lang="en-US"/>
          </a:p>
        </p:txBody>
      </p:sp>
      <p:sp>
        <p:nvSpPr>
          <p:cNvPr id="9" name="Slide Number Placeholder 8"/>
          <p:cNvSpPr>
            <a:spLocks noGrp="1"/>
          </p:cNvSpPr>
          <p:nvPr>
            <p:ph type="sldNum" sz="quarter" idx="11"/>
          </p:nvPr>
        </p:nvSpPr>
        <p:spPr/>
        <p:txBody>
          <a:bodyPr/>
          <a:lstStyle/>
          <a:p>
            <a:fld id="{78C54B94-53C2-4245-90EF-CC52AAB573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4996B5C-4A35-49A2-B737-B5F7CF7C9F0C}" type="datetimeFigureOut">
              <a:rPr lang="en-US" smtClean="0"/>
              <a:t>4/6/2012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4B94-53C2-4245-90EF-CC52AAB5735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guardian.co.uk/science/video/2011/oct/12/decoding-black-death-video" TargetMode="External"/><Relationship Id="rId2" Type="http://schemas.openxmlformats.org/officeDocument/2006/relationships/hyperlink" Target="http://www.youtube.com/watch?v=rZy6XilXDZQ" TargetMode="External"/><Relationship Id="rId1" Type="http://schemas.openxmlformats.org/officeDocument/2006/relationships/slideLayout" Target="../slideLayouts/slideLayout2.xml"/><Relationship Id="rId4" Type="http://schemas.openxmlformats.org/officeDocument/2006/relationships/hyperlink" Target="http://www.history.com/videos/the-black-death-begin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Black_Dea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t>
            </a:r>
          </a:p>
          <a:p>
            <a:endParaRPr lang="en-US" dirty="0"/>
          </a:p>
        </p:txBody>
      </p:sp>
      <p:sp>
        <p:nvSpPr>
          <p:cNvPr id="2" name="Title 1"/>
          <p:cNvSpPr>
            <a:spLocks noGrp="1"/>
          </p:cNvSpPr>
          <p:nvPr>
            <p:ph type="ctrTitle"/>
          </p:nvPr>
        </p:nvSpPr>
        <p:spPr>
          <a:xfrm>
            <a:off x="457200" y="1600200"/>
            <a:ext cx="8305800" cy="3276600"/>
          </a:xfrm>
        </p:spPr>
        <p:txBody>
          <a:bodyPr/>
          <a:lstStyle/>
          <a:p>
            <a:r>
              <a:rPr lang="en-US" sz="8800" dirty="0" smtClean="0">
                <a:solidFill>
                  <a:schemeClr val="bg2"/>
                </a:solidFill>
                <a:latin typeface="Blackadder ITC" pitchFamily="82" charset="0"/>
              </a:rPr>
              <a:t>The Black Death</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half" idx="2"/>
          </p:nvPr>
        </p:nvSpPr>
        <p:spPr>
          <a:xfrm>
            <a:off x="4876800" y="685800"/>
            <a:ext cx="3831336" cy="5410200"/>
          </a:xfrm>
        </p:spPr>
        <p:txBody>
          <a:bodyPr>
            <a:normAutofit/>
          </a:bodyPr>
          <a:lstStyle/>
          <a:p>
            <a:r>
              <a:rPr lang="en-US" sz="2400" dirty="0"/>
              <a:t>When an infection with the bacteria that causes plague (Yersinia </a:t>
            </a:r>
            <a:r>
              <a:rPr lang="en-US" sz="2400" dirty="0" err="1"/>
              <a:t>pestis</a:t>
            </a:r>
            <a:r>
              <a:rPr lang="en-US" sz="2400" dirty="0"/>
              <a:t>) is suspected, the person is typically hospitalized and placed in isolation.</a:t>
            </a:r>
          </a:p>
          <a:p>
            <a:r>
              <a:rPr lang="en-US" sz="2400" dirty="0"/>
              <a:t>Antibiotics as Treatments for Bubonic Plague</a:t>
            </a:r>
          </a:p>
          <a:p>
            <a:r>
              <a:rPr lang="en-US" sz="2400" dirty="0"/>
              <a:t>Specific antibiotics:</a:t>
            </a:r>
          </a:p>
          <a:p>
            <a:r>
              <a:rPr lang="en-US" sz="2400" dirty="0"/>
              <a:t>   Streptomycin</a:t>
            </a:r>
          </a:p>
          <a:p>
            <a:r>
              <a:rPr lang="en-US" sz="2400" dirty="0"/>
              <a:t>    Gentamycin</a:t>
            </a:r>
          </a:p>
          <a:p>
            <a:endParaRPr lang="en-US" sz="2400" dirty="0"/>
          </a:p>
        </p:txBody>
      </p:sp>
      <p:pic>
        <p:nvPicPr>
          <p:cNvPr id="7" name="Content Placeholder 6"/>
          <p:cNvPicPr>
            <a:picLocks noGrp="1"/>
          </p:cNvPicPr>
          <p:nvPr>
            <p:ph sz="half" idx="1"/>
          </p:nvPr>
        </p:nvPicPr>
        <p:blipFill>
          <a:blip r:embed="rId2"/>
          <a:stretch>
            <a:fillRect/>
          </a:stretch>
        </p:blipFill>
        <p:spPr>
          <a:xfrm>
            <a:off x="457200" y="685800"/>
            <a:ext cx="4343400" cy="5334000"/>
          </a:xfrm>
          <a:prstGeom prst="rect">
            <a:avLst/>
          </a:prstGeom>
        </p:spPr>
      </p:pic>
    </p:spTree>
    <p:extLst>
      <p:ext uri="{BB962C8B-B14F-4D97-AF65-F5344CB8AC3E}">
        <p14:creationId xmlns:p14="http://schemas.microsoft.com/office/powerpoint/2010/main" val="89852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Video for bubonic plague:</a:t>
            </a:r>
            <a:br>
              <a:rPr lang="en-US" dirty="0"/>
            </a:br>
            <a:r>
              <a:rPr lang="en-US" dirty="0" smtClean="0"/>
              <a:t>- </a:t>
            </a:r>
            <a:r>
              <a:rPr lang="en-US" u="sng" dirty="0" smtClean="0">
                <a:hlinkClick r:id="rId2"/>
              </a:rPr>
              <a:t>http</a:t>
            </a:r>
            <a:r>
              <a:rPr lang="en-US" u="sng" dirty="0">
                <a:hlinkClick r:id="rId2"/>
              </a:rPr>
              <a:t>://www.youtube.com/watch?v=rZy6XilXDZQ</a:t>
            </a:r>
            <a:r>
              <a:rPr lang="en-US" dirty="0"/>
              <a:t> </a:t>
            </a:r>
            <a:br>
              <a:rPr lang="en-US" dirty="0"/>
            </a:br>
            <a:r>
              <a:rPr lang="en-US" dirty="0" smtClean="0"/>
              <a:t>-</a:t>
            </a:r>
            <a:r>
              <a:rPr lang="en-US" u="sng" dirty="0" smtClean="0">
                <a:hlinkClick r:id="rId3"/>
              </a:rPr>
              <a:t>http</a:t>
            </a:r>
            <a:r>
              <a:rPr lang="en-US" u="sng" dirty="0">
                <a:hlinkClick r:id="rId3"/>
              </a:rPr>
              <a:t>://www.guardian.co.uk/science/video/2011/oct/12/decoding-black-death-video</a:t>
            </a:r>
            <a:r>
              <a:rPr lang="en-US" dirty="0"/>
              <a:t> </a:t>
            </a:r>
            <a:br>
              <a:rPr lang="en-US" dirty="0"/>
            </a:br>
            <a:r>
              <a:rPr lang="en-US" dirty="0" smtClean="0"/>
              <a:t>-</a:t>
            </a:r>
            <a:r>
              <a:rPr lang="en-US" u="sng" dirty="0" smtClean="0">
                <a:hlinkClick r:id="rId4"/>
              </a:rPr>
              <a:t>http</a:t>
            </a:r>
            <a:r>
              <a:rPr lang="en-US" u="sng" dirty="0">
                <a:hlinkClick r:id="rId4"/>
              </a:rPr>
              <a:t>://www.history.com/videos/the-black-death-begins#the-black-death-begins</a:t>
            </a:r>
            <a:endParaRPr lang="en-US" dirty="0"/>
          </a:p>
        </p:txBody>
      </p:sp>
      <p:sp>
        <p:nvSpPr>
          <p:cNvPr id="5" name="Title 4"/>
          <p:cNvSpPr>
            <a:spLocks noGrp="1"/>
          </p:cNvSpPr>
          <p:nvPr>
            <p:ph type="title"/>
          </p:nvPr>
        </p:nvSpPr>
        <p:spPr/>
        <p:txBody>
          <a:bodyPr>
            <a:normAutofit fontScale="90000"/>
          </a:bodyPr>
          <a:lstStyle/>
          <a:p>
            <a:r>
              <a:rPr lang="en-US" dirty="0">
                <a:effectLst/>
              </a:rPr>
              <a:t/>
            </a:r>
            <a:br>
              <a:rPr lang="en-US" dirty="0">
                <a:effectLst/>
              </a:rPr>
            </a:br>
            <a:r>
              <a:rPr lang="en-US" dirty="0">
                <a:effectLst/>
              </a:rPr>
              <a:t> </a:t>
            </a:r>
            <a:br>
              <a:rPr lang="en-US" dirty="0">
                <a:effectLst/>
              </a:rPr>
            </a:br>
            <a:endParaRPr lang="en-US" dirty="0"/>
          </a:p>
        </p:txBody>
      </p:sp>
    </p:spTree>
    <p:extLst>
      <p:ext uri="{BB962C8B-B14F-4D97-AF65-F5344CB8AC3E}">
        <p14:creationId xmlns:p14="http://schemas.microsoft.com/office/powerpoint/2010/main" val="4181015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sp>
        <p:nvSpPr>
          <p:cNvPr id="6" name="Title 5"/>
          <p:cNvSpPr>
            <a:spLocks noGrp="1"/>
          </p:cNvSpPr>
          <p:nvPr>
            <p:ph type="ctrTitle"/>
          </p:nvPr>
        </p:nvSpPr>
        <p:spPr/>
        <p:txBody>
          <a:bodyPr/>
          <a:lstStyle/>
          <a:p>
            <a:r>
              <a:rPr lang="en-US" sz="2800" dirty="0" smtClean="0">
                <a:solidFill>
                  <a:schemeClr val="accent3">
                    <a:lumMod val="20000"/>
                    <a:lumOff val="80000"/>
                  </a:schemeClr>
                </a:solidFill>
              </a:rPr>
              <a:t> </a:t>
            </a:r>
            <a:br>
              <a:rPr lang="en-US" sz="2800" dirty="0" smtClean="0">
                <a:solidFill>
                  <a:schemeClr val="accent3">
                    <a:lumMod val="20000"/>
                    <a:lumOff val="80000"/>
                  </a:schemeClr>
                </a:solidFill>
              </a:rPr>
            </a:br>
            <a:r>
              <a:rPr lang="en-US" sz="2800" dirty="0" smtClean="0">
                <a:solidFill>
                  <a:schemeClr val="accent3">
                    <a:lumMod val="20000"/>
                    <a:lumOff val="80000"/>
                  </a:schemeClr>
                </a:solidFill>
              </a:rPr>
              <a:t>Source: </a:t>
            </a:r>
            <a:br>
              <a:rPr lang="en-US" sz="2800" dirty="0" smtClean="0">
                <a:solidFill>
                  <a:schemeClr val="accent3">
                    <a:lumMod val="20000"/>
                    <a:lumOff val="80000"/>
                  </a:schemeClr>
                </a:solidFill>
              </a:rPr>
            </a:br>
            <a:r>
              <a:rPr lang="en-US" sz="2800" u="sng" dirty="0" smtClean="0">
                <a:solidFill>
                  <a:schemeClr val="accent6">
                    <a:lumMod val="75000"/>
                  </a:schemeClr>
                </a:solidFill>
                <a:hlinkClick r:id="rId3"/>
              </a:rPr>
              <a:t>http://en.wikipedia.org/wiki/Black_Death</a:t>
            </a:r>
            <a:r>
              <a:rPr lang="en-US" sz="2800" dirty="0" smtClean="0">
                <a:solidFill>
                  <a:schemeClr val="accent6">
                    <a:lumMod val="75000"/>
                  </a:schemeClr>
                </a:solidFill>
              </a:rPr>
              <a:t> </a:t>
            </a:r>
            <a:endParaRPr lang="en-US" sz="28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Content Placeholder 6"/>
          <p:cNvSpPr>
            <a:spLocks noGrp="1"/>
          </p:cNvSpPr>
          <p:nvPr>
            <p:ph sz="half" idx="2"/>
          </p:nvPr>
        </p:nvSpPr>
        <p:spPr>
          <a:xfrm>
            <a:off x="4648200" y="1981200"/>
            <a:ext cx="4059936" cy="2743200"/>
          </a:xfrm>
        </p:spPr>
        <p:txBody>
          <a:bodyPr/>
          <a:lstStyle/>
          <a:p>
            <a:r>
              <a:rPr lang="en-US" dirty="0" smtClean="0"/>
              <a:t>The </a:t>
            </a:r>
            <a:r>
              <a:rPr lang="en-US" b="1" dirty="0" smtClean="0"/>
              <a:t>Black Death</a:t>
            </a:r>
            <a:r>
              <a:rPr lang="en-US" dirty="0" smtClean="0"/>
              <a:t> was one of the most devastating pandemics in human history.</a:t>
            </a:r>
          </a:p>
          <a:p>
            <a:endParaRPr lang="en-US" dirty="0"/>
          </a:p>
        </p:txBody>
      </p:sp>
      <p:pic>
        <p:nvPicPr>
          <p:cNvPr id="8" name="Content Placeholder 7"/>
          <p:cNvPicPr>
            <a:picLocks noGrp="1"/>
          </p:cNvPicPr>
          <p:nvPr>
            <p:ph sz="half" idx="1"/>
          </p:nvPr>
        </p:nvPicPr>
        <p:blipFill>
          <a:blip r:embed="rId2" cstate="print"/>
          <a:stretch>
            <a:fillRect/>
          </a:stretch>
        </p:blipFill>
        <p:spPr>
          <a:xfrm>
            <a:off x="457200" y="685801"/>
            <a:ext cx="4191000" cy="5334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sz="2800" dirty="0" smtClean="0"/>
              <a:t>The pathogen responsible is the </a:t>
            </a:r>
            <a:r>
              <a:rPr lang="en-US" sz="2800" i="1" dirty="0" smtClean="0"/>
              <a:t>Yersinia pestis</a:t>
            </a:r>
            <a:r>
              <a:rPr lang="en-US" sz="2800" dirty="0" smtClean="0"/>
              <a:t> bacterium. </a:t>
            </a:r>
          </a:p>
          <a:p>
            <a:endParaRPr lang="en-US" dirty="0"/>
          </a:p>
        </p:txBody>
      </p:sp>
      <p:pic>
        <p:nvPicPr>
          <p:cNvPr id="5" name="Content Placeholder 4"/>
          <p:cNvPicPr>
            <a:picLocks noGrp="1"/>
          </p:cNvPicPr>
          <p:nvPr>
            <p:ph sz="half" idx="2"/>
          </p:nvPr>
        </p:nvPicPr>
        <p:blipFill>
          <a:blip r:embed="rId2" cstate="print"/>
          <a:stretch>
            <a:fillRect/>
          </a:stretch>
        </p:blipFill>
        <p:spPr>
          <a:xfrm>
            <a:off x="3581400" y="838200"/>
            <a:ext cx="5105400" cy="5105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457200" y="838200"/>
            <a:ext cx="4059936" cy="5257800"/>
          </a:xfrm>
        </p:spPr>
        <p:txBody>
          <a:bodyPr>
            <a:normAutofit lnSpcReduction="10000"/>
          </a:bodyPr>
          <a:lstStyle/>
          <a:p>
            <a:r>
              <a:rPr lang="en-US" dirty="0" smtClean="0"/>
              <a:t>Thought to have started in China, it travelled along the Silk Road and reached the Crimea by 1346.</a:t>
            </a:r>
          </a:p>
          <a:p>
            <a:r>
              <a:rPr lang="en-US" dirty="0" smtClean="0"/>
              <a:t>It was carried by Oriental rat fleas living on the black rats that were regular passengers on merchant ships. It spread throughout the Mediterranean and Europe. </a:t>
            </a:r>
            <a:endParaRPr lang="en-US" dirty="0"/>
          </a:p>
        </p:txBody>
      </p:sp>
      <p:pic>
        <p:nvPicPr>
          <p:cNvPr id="7" name="Content Placeholder 6"/>
          <p:cNvPicPr>
            <a:picLocks noGrp="1"/>
          </p:cNvPicPr>
          <p:nvPr>
            <p:ph sz="half" idx="2"/>
          </p:nvPr>
        </p:nvPicPr>
        <p:blipFill>
          <a:blip r:embed="rId2" cstate="print"/>
          <a:stretch>
            <a:fillRect/>
          </a:stretch>
        </p:blipFill>
        <p:spPr>
          <a:xfrm>
            <a:off x="4572000" y="990600"/>
            <a:ext cx="4059238" cy="5029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a:bodyPr>
          <a:lstStyle/>
          <a:p>
            <a:r>
              <a:rPr lang="en-US" sz="2700" dirty="0" smtClean="0"/>
              <a:t>Oriental rat flea</a:t>
            </a:r>
            <a:r>
              <a:rPr lang="en-US" dirty="0" smtClean="0"/>
              <a:t/>
            </a:r>
            <a:br>
              <a:rPr lang="en-US" dirty="0" smtClean="0"/>
            </a:br>
            <a:endParaRPr lang="en-US" dirty="0"/>
          </a:p>
        </p:txBody>
      </p:sp>
      <p:sp>
        <p:nvSpPr>
          <p:cNvPr id="4" name="Content Placeholder 3"/>
          <p:cNvSpPr>
            <a:spLocks noGrp="1"/>
          </p:cNvSpPr>
          <p:nvPr>
            <p:ph sz="half" idx="2"/>
          </p:nvPr>
        </p:nvSpPr>
        <p:spPr>
          <a:xfrm>
            <a:off x="4648200" y="609600"/>
            <a:ext cx="4059936" cy="5791200"/>
          </a:xfrm>
        </p:spPr>
        <p:txBody>
          <a:bodyPr>
            <a:normAutofit fontScale="92500" lnSpcReduction="20000"/>
          </a:bodyPr>
          <a:lstStyle/>
          <a:p>
            <a:r>
              <a:rPr lang="en-US" dirty="0" smtClean="0"/>
              <a:t>Thought to have started in China, it travelled along the Silk Road and reached the Crimea by 1346.</a:t>
            </a:r>
          </a:p>
          <a:p>
            <a:r>
              <a:rPr lang="en-US" dirty="0" smtClean="0"/>
              <a:t>. The Black Death is estimated to have killed 30–60 percent of Europe's population, reducing world population from an estimated 450 million to between 350 and 375 million in the 14th century. It took 150 years for Europe's population to recover. The plague returned at various times, killing more people, until it left Europe in the 19th century.</a:t>
            </a:r>
          </a:p>
          <a:p>
            <a:endParaRPr lang="en-US" dirty="0"/>
          </a:p>
        </p:txBody>
      </p:sp>
      <p:pic>
        <p:nvPicPr>
          <p:cNvPr id="5" name="Content Placeholder 4"/>
          <p:cNvPicPr>
            <a:picLocks noGrp="1"/>
          </p:cNvPicPr>
          <p:nvPr>
            <p:ph sz="half" idx="1"/>
          </p:nvPr>
        </p:nvPicPr>
        <p:blipFill>
          <a:blip r:embed="rId2" cstate="print"/>
          <a:stretch>
            <a:fillRect/>
          </a:stretch>
        </p:blipFill>
        <p:spPr>
          <a:xfrm>
            <a:off x="457200" y="1371600"/>
            <a:ext cx="4191000"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Symptoms:</a:t>
            </a:r>
          </a:p>
          <a:p>
            <a:r>
              <a:rPr lang="en-US" dirty="0" smtClean="0"/>
              <a:t>Contemporary accounts of the plague are often varied or imprecise. The most commonly noted symptom was the appearance of buboes (or gavocciolos) in the groin, the neck and armpits, which oozed pus and bled when opened.</a:t>
            </a:r>
          </a:p>
          <a:p>
            <a:endParaRPr lang="en-US" dirty="0"/>
          </a:p>
        </p:txBody>
      </p:sp>
      <p:sp>
        <p:nvSpPr>
          <p:cNvPr id="5" name="Title 4"/>
          <p:cNvSpPr>
            <a:spLocks noGrp="1"/>
          </p:cNvSpPr>
          <p:nvPr>
            <p:ph type="ctrTitle"/>
          </p:nvPr>
        </p:nvSpPr>
        <p:spPr/>
        <p:txBody>
          <a:bodyPr/>
          <a:lstStyle/>
          <a:p>
            <a:endParaRPr lang="en-US" dirty="0"/>
          </a:p>
        </p:txBody>
      </p:sp>
      <p:pic>
        <p:nvPicPr>
          <p:cNvPr id="7" name="Picture 6"/>
          <p:cNvPicPr/>
          <p:nvPr/>
        </p:nvPicPr>
        <p:blipFill>
          <a:blip r:embed="rId2" cstate="print"/>
          <a:stretch>
            <a:fillRect/>
          </a:stretch>
        </p:blipFill>
        <p:spPr>
          <a:xfrm>
            <a:off x="838200" y="457200"/>
            <a:ext cx="7391400" cy="304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Subtitle 4"/>
          <p:cNvSpPr>
            <a:spLocks noGrp="1"/>
          </p:cNvSpPr>
          <p:nvPr>
            <p:ph sz="half" idx="1"/>
          </p:nvPr>
        </p:nvSpPr>
        <p:spPr>
          <a:xfrm>
            <a:off x="457200" y="533400"/>
            <a:ext cx="4114800" cy="5562600"/>
          </a:xfrm>
        </p:spPr>
        <p:txBody>
          <a:bodyPr>
            <a:normAutofit fontScale="85000" lnSpcReduction="20000"/>
          </a:bodyPr>
          <a:lstStyle/>
          <a:p>
            <a:r>
              <a:rPr lang="en-US" dirty="0" smtClean="0"/>
              <a:t>"In men and women alike it first betrayed itself by the emergence of certain tumours in the groin or armpits, some of which grew as large as a common apple, others as an egg...From the two said parts of the body this deadly gavocciolo soon began to propagate and spread itself in all directions indifferently; after which the form of the malady began to change, black spots or livid making their appearance in many cases on the arm or the thigh or elsewhere, now few and large, now minute and numerous. </a:t>
            </a:r>
            <a:endParaRPr lang="en-US" dirty="0"/>
          </a:p>
        </p:txBody>
      </p:sp>
      <p:pic>
        <p:nvPicPr>
          <p:cNvPr id="8" name="Content Placeholder 7"/>
          <p:cNvPicPr>
            <a:picLocks noGrp="1"/>
          </p:cNvPicPr>
          <p:nvPr>
            <p:ph sz="half" idx="2"/>
          </p:nvPr>
        </p:nvPicPr>
        <p:blipFill>
          <a:blip r:embed="rId2" cstate="print"/>
          <a:stretch>
            <a:fillRect/>
          </a:stretch>
        </p:blipFill>
        <p:spPr>
          <a:xfrm>
            <a:off x="4648200" y="533400"/>
            <a:ext cx="3962400" cy="5486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4648200" y="762000"/>
            <a:ext cx="4059936" cy="5334000"/>
          </a:xfrm>
        </p:spPr>
        <p:txBody>
          <a:bodyPr>
            <a:normAutofit fontScale="92500" lnSpcReduction="10000"/>
          </a:bodyPr>
          <a:lstStyle/>
          <a:p>
            <a:r>
              <a:rPr lang="en-US" dirty="0" smtClean="0"/>
              <a:t>"It is said that the plague takes three forms. In the first people suffer an infection of the lungs, which leads to breathing difficulties. Whoever has this corruption or contamination to any extent cannot escape but will die within two days. Another form...in which boils erupt under the armpits,...a third form in which people of both sexes are attacked in the groin."</a:t>
            </a:r>
          </a:p>
          <a:p>
            <a:endParaRPr lang="en-US" dirty="0"/>
          </a:p>
        </p:txBody>
      </p:sp>
      <p:pic>
        <p:nvPicPr>
          <p:cNvPr id="5" name="Content Placeholder 4"/>
          <p:cNvPicPr>
            <a:picLocks noGrp="1"/>
          </p:cNvPicPr>
          <p:nvPr>
            <p:ph sz="half" idx="1"/>
          </p:nvPr>
        </p:nvPicPr>
        <p:blipFill>
          <a:blip r:embed="rId2" cstate="print"/>
          <a:stretch>
            <a:fillRect/>
          </a:stretch>
        </p:blipFill>
        <p:spPr>
          <a:xfrm>
            <a:off x="533400" y="990600"/>
            <a:ext cx="4059238" cy="4495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609600"/>
            <a:ext cx="4059936" cy="5486400"/>
          </a:xfrm>
        </p:spPr>
        <p:txBody>
          <a:bodyPr>
            <a:normAutofit fontScale="92500" lnSpcReduction="10000"/>
          </a:bodyPr>
          <a:lstStyle/>
          <a:p>
            <a:r>
              <a:rPr lang="en-US" dirty="0"/>
              <a:t>The first assumption of cause of the sickness:</a:t>
            </a:r>
          </a:p>
          <a:p>
            <a:r>
              <a:rPr lang="en-US" dirty="0"/>
              <a:t>Most thought the real reason behind the plague was that it was God's punishment for people's sins -- and some sought to appease God by building churches and </a:t>
            </a:r>
            <a:r>
              <a:rPr lang="en-US" dirty="0" smtClean="0"/>
              <a:t>practicing </a:t>
            </a:r>
            <a:r>
              <a:rPr lang="en-US" dirty="0"/>
              <a:t>penance such as flagellation</a:t>
            </a:r>
            <a:r>
              <a:rPr lang="en-US" dirty="0" smtClean="0"/>
              <a:t>. Others </a:t>
            </a:r>
            <a:r>
              <a:rPr lang="en-US" dirty="0"/>
              <a:t>tried to find scapegoats, such as Jews</a:t>
            </a:r>
            <a:r>
              <a:rPr lang="en-US" dirty="0" smtClean="0"/>
              <a:t>. There </a:t>
            </a:r>
            <a:r>
              <a:rPr lang="en-US" dirty="0"/>
              <a:t>were many attacks against Jewish communities.</a:t>
            </a:r>
          </a:p>
        </p:txBody>
      </p:sp>
      <p:pic>
        <p:nvPicPr>
          <p:cNvPr id="5" name="Content Placeholder 4"/>
          <p:cNvPicPr>
            <a:picLocks noGrp="1"/>
          </p:cNvPicPr>
          <p:nvPr>
            <p:ph sz="half" idx="2"/>
          </p:nvPr>
        </p:nvPicPr>
        <p:blipFill>
          <a:blip r:embed="rId2" cstate="print"/>
          <a:stretch>
            <a:fillRect/>
          </a:stretch>
        </p:blipFill>
        <p:spPr>
          <a:xfrm>
            <a:off x="4419600" y="609600"/>
            <a:ext cx="4267199" cy="5486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TotalTime>
  <Words>443</Words>
  <Application>Microsoft Office PowerPoint</Application>
  <PresentationFormat>On-screen Show (4:3)</PresentationFormat>
  <Paragraphs>24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The Black Death </vt:lpstr>
      <vt:lpstr>PowerPoint Presentation</vt:lpstr>
      <vt:lpstr>PowerPoint Presentation</vt:lpstr>
      <vt:lpstr>PowerPoint Presentation</vt:lpstr>
      <vt:lpstr>Oriental rat flea </vt:lpstr>
      <vt:lpstr>PowerPoint Presentation</vt:lpstr>
      <vt:lpstr>PowerPoint Presentation</vt:lpstr>
      <vt:lpstr>PowerPoint Presentation</vt:lpstr>
      <vt:lpstr>PowerPoint Presentation</vt:lpstr>
      <vt:lpstr>PowerPoint Presentation</vt:lpstr>
      <vt:lpstr>   </vt:lpstr>
      <vt:lpstr>  Source:  http://en.wikipedia.org/wiki/Black_Death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 Death</dc:title>
  <dc:creator>Quynh Tho</dc:creator>
  <cp:lastModifiedBy>Nghi Nguyen</cp:lastModifiedBy>
  <cp:revision>6</cp:revision>
  <dcterms:created xsi:type="dcterms:W3CDTF">2012-04-06T03:23:05Z</dcterms:created>
  <dcterms:modified xsi:type="dcterms:W3CDTF">2012-04-06T20:30:11Z</dcterms:modified>
</cp:coreProperties>
</file>