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2" r:id="rId3"/>
    <p:sldId id="265" r:id="rId4"/>
    <p:sldId id="266" r:id="rId5"/>
    <p:sldId id="270" r:id="rId6"/>
    <p:sldId id="267" r:id="rId7"/>
    <p:sldId id="268" r:id="rId8"/>
    <p:sldId id="272" r:id="rId9"/>
    <p:sldId id="275" r:id="rId10"/>
    <p:sldId id="276" r:id="rId11"/>
    <p:sldId id="277" r:id="rId12"/>
    <p:sldId id="279" r:id="rId13"/>
    <p:sldId id="281" r:id="rId14"/>
    <p:sldId id="280" r:id="rId15"/>
    <p:sldId id="28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97" autoAdjust="0"/>
    <p:restoredTop sz="94660"/>
  </p:normalViewPr>
  <p:slideViewPr>
    <p:cSldViewPr>
      <p:cViewPr varScale="1">
        <p:scale>
          <a:sx n="72" d="100"/>
          <a:sy n="72" d="100"/>
        </p:scale>
        <p:origin x="-112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video" Target="file:///C:\Users\Prof\Videos\World%20History%20The%20Plague%20Black%20Death.mp4"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flowers2.jpg"/>
          <p:cNvPicPr>
            <a:picLocks noChangeAspect="1"/>
          </p:cNvPicPr>
          <p:nvPr/>
        </p:nvPicPr>
        <p:blipFill>
          <a:blip r:embed="rId2" cstate="print"/>
          <a:stretch>
            <a:fillRect/>
          </a:stretch>
        </p:blipFill>
        <p:spPr>
          <a:xfrm>
            <a:off x="0" y="0"/>
            <a:ext cx="9144000" cy="6858000"/>
          </a:xfrm>
          <a:prstGeom prst="rect">
            <a:avLst/>
          </a:prstGeom>
        </p:spPr>
      </p:pic>
      <p:sp>
        <p:nvSpPr>
          <p:cNvPr id="5" name="Rectangle 4"/>
          <p:cNvSpPr/>
          <p:nvPr/>
        </p:nvSpPr>
        <p:spPr>
          <a:xfrm>
            <a:off x="0" y="914400"/>
            <a:ext cx="9235440" cy="3877985"/>
          </a:xfrm>
          <a:prstGeom prst="rect">
            <a:avLst/>
          </a:prstGeom>
          <a:noFill/>
        </p:spPr>
        <p:txBody>
          <a:bodyPr wrap="square" lIns="91440" tIns="45720" rIns="91440" bIns="45720">
            <a:spAutoFit/>
          </a:bodyPr>
          <a:lstStyle/>
          <a:p>
            <a:pPr algn="ctr"/>
            <a:endPar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t>
            </a:r>
            <a:r>
              <a:rPr lang="en-US" sz="96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Plague      disease</a:t>
            </a:r>
            <a:endParaRPr lang="en-US" sz="96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ransition>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chemeClr val="accent6">
                    <a:lumMod val="75000"/>
                  </a:schemeClr>
                </a:solidFill>
              </a:rPr>
              <a:t>Plague pandemics</a:t>
            </a:r>
            <a:br>
              <a:rPr lang="en-US" sz="2800" dirty="0" smtClean="0">
                <a:solidFill>
                  <a:schemeClr val="accent6">
                    <a:lumMod val="75000"/>
                  </a:schemeClr>
                </a:solidFill>
              </a:rPr>
            </a:br>
            <a:endParaRPr lang="en-US" sz="2800" dirty="0">
              <a:solidFill>
                <a:schemeClr val="accent6">
                  <a:lumMod val="75000"/>
                </a:schemeClr>
              </a:solidFill>
            </a:endParaRPr>
          </a:p>
        </p:txBody>
      </p:sp>
      <p:pic>
        <p:nvPicPr>
          <p:cNvPr id="5" name="Content Placeholder 4" descr="images (4).jpg"/>
          <p:cNvPicPr>
            <a:picLocks noGrp="1" noChangeAspect="1"/>
          </p:cNvPicPr>
          <p:nvPr>
            <p:ph idx="1"/>
          </p:nvPr>
        </p:nvPicPr>
        <p:blipFill>
          <a:blip r:embed="rId2" cstate="print"/>
          <a:stretch>
            <a:fillRect/>
          </a:stretch>
        </p:blipFill>
        <p:spPr>
          <a:xfrm>
            <a:off x="3356942" y="1676400"/>
            <a:ext cx="5787058" cy="4191000"/>
          </a:xfrm>
        </p:spPr>
      </p:pic>
      <p:sp>
        <p:nvSpPr>
          <p:cNvPr id="4" name="Text Placeholder 3"/>
          <p:cNvSpPr>
            <a:spLocks noGrp="1"/>
          </p:cNvSpPr>
          <p:nvPr>
            <p:ph type="body" sz="half" idx="2"/>
          </p:nvPr>
        </p:nvSpPr>
        <p:spPr/>
        <p:txBody>
          <a:bodyPr>
            <a:normAutofit/>
          </a:bodyPr>
          <a:lstStyle/>
          <a:p>
            <a:r>
              <a:rPr lang="en-US" sz="2000" b="1" dirty="0" smtClean="0"/>
              <a:t>A plague pandemic that began in Burma in 1894 spread to China through Hong Kong, and then to North and South America. During this pandemic, the United States saw its first outbreak of plague, occurring in San Francisco in 1900. In 1994, an outbreak of plague in India killed 56 people and caused widespread panic.</a:t>
            </a:r>
            <a:endParaRPr lang="en-US" sz="2000" b="1" dirty="0"/>
          </a:p>
        </p:txBody>
      </p:sp>
    </p:spTree>
  </p:cSld>
  <p:clrMapOvr>
    <a:masterClrMapping/>
  </p:clrMapOvr>
  <p:transition>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3050"/>
            <a:ext cx="3160713" cy="641350"/>
          </a:xfrm>
        </p:spPr>
        <p:txBody>
          <a:bodyPr/>
          <a:lstStyle/>
          <a:p>
            <a:r>
              <a:rPr lang="en-US" sz="2800" dirty="0" smtClean="0">
                <a:solidFill>
                  <a:schemeClr val="accent6">
                    <a:lumMod val="75000"/>
                  </a:schemeClr>
                </a:solidFill>
              </a:rPr>
              <a:t>Prevention</a:t>
            </a:r>
            <a:endParaRPr lang="en-US" sz="2800" dirty="0">
              <a:solidFill>
                <a:schemeClr val="accent6">
                  <a:lumMod val="75000"/>
                </a:schemeClr>
              </a:solidFill>
            </a:endParaRPr>
          </a:p>
        </p:txBody>
      </p:sp>
      <p:pic>
        <p:nvPicPr>
          <p:cNvPr id="5" name="Content Placeholder 4" descr="19.gif"/>
          <p:cNvPicPr>
            <a:picLocks noGrp="1" noChangeAspect="1"/>
          </p:cNvPicPr>
          <p:nvPr>
            <p:ph idx="1"/>
          </p:nvPr>
        </p:nvPicPr>
        <p:blipFill>
          <a:blip r:embed="rId2" cstate="print"/>
          <a:stretch>
            <a:fillRect/>
          </a:stretch>
        </p:blipFill>
        <p:spPr>
          <a:xfrm>
            <a:off x="3886200" y="1447800"/>
            <a:ext cx="3581400" cy="35433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 name="Text Placeholder 3"/>
          <p:cNvSpPr>
            <a:spLocks noGrp="1"/>
          </p:cNvSpPr>
          <p:nvPr>
            <p:ph type="body" sz="half" idx="2"/>
          </p:nvPr>
        </p:nvSpPr>
        <p:spPr>
          <a:xfrm>
            <a:off x="228600" y="990600"/>
            <a:ext cx="3236913" cy="5135563"/>
          </a:xfrm>
        </p:spPr>
        <p:txBody>
          <a:bodyPr>
            <a:normAutofit/>
          </a:bodyPr>
          <a:lstStyle/>
          <a:p>
            <a:endParaRPr lang="en-US" dirty="0" smtClean="0"/>
          </a:p>
          <a:p>
            <a:r>
              <a:rPr lang="en-US" sz="1800" b="1" dirty="0" smtClean="0"/>
              <a:t>Plague pandemics can be prevented by disinfecting ships, aircraft, and persons who are known to be infected with the disease. The classic route of transmission that leads to pandemics is the transportation of infected rodents aboard transcontinental vehicles. Since many countries have rigorous procedures for disinfection of ships and planes, plague cases have dropped dramatically. Control of rodent populations in cities is an additional means of preventing plague outbreaks.</a:t>
            </a:r>
            <a:endParaRPr lang="en-US" sz="1800" b="1" dirty="0"/>
          </a:p>
        </p:txBody>
      </p:sp>
    </p:spTree>
  </p:cSld>
  <p:clrMapOvr>
    <a:masterClrMapping/>
  </p:clrMapOvr>
  <p:transition>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2163762"/>
          </a:xfrm>
        </p:spPr>
        <p:txBody>
          <a:bodyPr>
            <a:noAutofit/>
          </a:bodyPr>
          <a:lstStyle/>
          <a:p>
            <a:pPr algn="l"/>
            <a:r>
              <a:rPr lang="en-US" sz="2400" b="1" dirty="0" smtClean="0"/>
              <a:t>If a person is diagnosed with plague, most countries, including the United States, require that the government health agency be notified. The person is usually kept under strict quarantine (in isolation) until the disease is brought under control with antibiotics.</a:t>
            </a:r>
            <a:br>
              <a:rPr lang="en-US" sz="2400" b="1" dirty="0" smtClean="0"/>
            </a:br>
            <a:endParaRPr lang="en-US" sz="2400" b="1" dirty="0"/>
          </a:p>
        </p:txBody>
      </p:sp>
      <p:pic>
        <p:nvPicPr>
          <p:cNvPr id="4" name="Content Placeholder 3" descr="download.png"/>
          <p:cNvPicPr>
            <a:picLocks noGrp="1" noChangeAspect="1"/>
          </p:cNvPicPr>
          <p:nvPr>
            <p:ph idx="1"/>
          </p:nvPr>
        </p:nvPicPr>
        <p:blipFill>
          <a:blip r:embed="rId2" cstate="print"/>
          <a:stretch>
            <a:fillRect/>
          </a:stretch>
        </p:blipFill>
        <p:spPr>
          <a:xfrm>
            <a:off x="1752600" y="2286000"/>
            <a:ext cx="5543550" cy="3832280"/>
          </a:xfrm>
        </p:spPr>
      </p:pic>
    </p:spTree>
  </p:cSld>
  <p:clrMapOvr>
    <a:masterClrMapping/>
  </p:clrMapOvr>
  <p:transition>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World History The Plague Black Death.mp4">
            <a:hlinkClick r:id="" action="ppaction://media"/>
          </p:cNvPr>
          <p:cNvPicPr>
            <a:picLocks noGrp="1" noRot="1" noChangeAspect="1"/>
          </p:cNvPicPr>
          <p:nvPr>
            <p:ph idx="1"/>
            <a:videoFile r:link="rId1"/>
          </p:nvPr>
        </p:nvPicPr>
        <p:blipFill>
          <a:blip r:embed="rId3" cstate="print"/>
          <a:stretch>
            <a:fillRect/>
          </a:stretch>
        </p:blipFill>
        <p:spPr>
          <a:xfrm>
            <a:off x="533400" y="561975"/>
            <a:ext cx="7848600" cy="5886450"/>
          </a:xfrm>
          <a:prstGeom prst="rect">
            <a:avLst/>
          </a:prstGeom>
        </p:spPr>
      </p:pic>
      <p:sp>
        <p:nvSpPr>
          <p:cNvPr id="3" name="TextBox 2"/>
          <p:cNvSpPr txBox="1"/>
          <p:nvPr/>
        </p:nvSpPr>
        <p:spPr>
          <a:xfrm>
            <a:off x="609600" y="0"/>
            <a:ext cx="3124200" cy="646331"/>
          </a:xfrm>
          <a:prstGeom prst="rect">
            <a:avLst/>
          </a:prstGeom>
          <a:noFill/>
        </p:spPr>
        <p:txBody>
          <a:bodyPr wrap="square" rtlCol="0">
            <a:spAutoFit/>
          </a:bodyPr>
          <a:lstStyle/>
          <a:p>
            <a:r>
              <a:rPr lang="en-US" sz="3600" b="1" i="1" dirty="0" smtClean="0">
                <a:solidFill>
                  <a:srgbClr val="FF0000"/>
                </a:solidFill>
              </a:rPr>
              <a:t>Video</a:t>
            </a:r>
            <a:endParaRPr lang="en-US" sz="3600" b="1" i="1" dirty="0">
              <a:solidFill>
                <a:srgbClr val="FF0000"/>
              </a:solidFill>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81001"/>
            <a:ext cx="8229600" cy="1066799"/>
          </a:xfrm>
        </p:spPr>
        <p:txBody>
          <a:bodyPr/>
          <a:lstStyle/>
          <a:p>
            <a:pPr algn="l"/>
            <a:r>
              <a:rPr lang="en-US" sz="5400" b="1" dirty="0" smtClean="0">
                <a:solidFill>
                  <a:schemeClr val="accent6">
                    <a:lumMod val="75000"/>
                  </a:schemeClr>
                </a:solidFill>
              </a:rPr>
              <a:t>References:</a:t>
            </a:r>
            <a:endParaRPr lang="en-US" sz="5400" b="1" dirty="0">
              <a:solidFill>
                <a:schemeClr val="accent6">
                  <a:lumMod val="75000"/>
                </a:schemeClr>
              </a:solidFill>
            </a:endParaRPr>
          </a:p>
        </p:txBody>
      </p:sp>
      <p:sp>
        <p:nvSpPr>
          <p:cNvPr id="3" name="Subtitle 2"/>
          <p:cNvSpPr>
            <a:spLocks noGrp="1"/>
          </p:cNvSpPr>
          <p:nvPr>
            <p:ph type="subTitle" idx="1"/>
          </p:nvPr>
        </p:nvSpPr>
        <p:spPr>
          <a:xfrm>
            <a:off x="152400" y="1676400"/>
            <a:ext cx="7620000" cy="3962400"/>
          </a:xfrm>
        </p:spPr>
        <p:txBody>
          <a:bodyPr/>
          <a:lstStyle/>
          <a:p>
            <a:pPr marL="514350" indent="-514350" algn="l"/>
            <a:r>
              <a:rPr lang="en-US" dirty="0" smtClean="0">
                <a:solidFill>
                  <a:schemeClr val="accent6">
                    <a:lumMod val="75000"/>
                  </a:schemeClr>
                </a:solidFill>
              </a:rPr>
              <a:t>1. </a:t>
            </a:r>
            <a:r>
              <a:rPr lang="en-US" dirty="0" smtClean="0"/>
              <a:t>Google.com</a:t>
            </a:r>
          </a:p>
          <a:p>
            <a:pPr marL="514350" indent="-514350" algn="l"/>
            <a:r>
              <a:rPr lang="en-US" dirty="0" smtClean="0">
                <a:solidFill>
                  <a:schemeClr val="accent6">
                    <a:lumMod val="75000"/>
                  </a:schemeClr>
                </a:solidFill>
              </a:rPr>
              <a:t>2. </a:t>
            </a:r>
            <a:r>
              <a:rPr lang="en-US" dirty="0" smtClean="0"/>
              <a:t>Mather high school research</a:t>
            </a:r>
          </a:p>
          <a:p>
            <a:pPr marL="514350" indent="-514350" algn="l"/>
            <a:r>
              <a:rPr lang="en-US" dirty="0" smtClean="0">
                <a:solidFill>
                  <a:schemeClr val="accent6">
                    <a:lumMod val="75000"/>
                  </a:schemeClr>
                </a:solidFill>
              </a:rPr>
              <a:t>3. </a:t>
            </a:r>
            <a:r>
              <a:rPr lang="en-US" dirty="0" smtClean="0"/>
              <a:t>Mather high school images</a:t>
            </a:r>
          </a:p>
          <a:p>
            <a:pPr marL="514350" indent="-514350" algn="l"/>
            <a:r>
              <a:rPr lang="en-US" dirty="0" smtClean="0">
                <a:solidFill>
                  <a:schemeClr val="accent6">
                    <a:lumMod val="75000"/>
                  </a:schemeClr>
                </a:solidFill>
              </a:rPr>
              <a:t>4. </a:t>
            </a:r>
            <a:r>
              <a:rPr lang="en-US" dirty="0" smtClean="0">
                <a:solidFill>
                  <a:schemeClr val="bg1">
                    <a:lumMod val="50000"/>
                  </a:schemeClr>
                </a:solidFill>
              </a:rPr>
              <a:t>youtube</a:t>
            </a:r>
            <a:endParaRPr lang="en-US" dirty="0" smtClean="0">
              <a:solidFill>
                <a:schemeClr val="accent6">
                  <a:lumMod val="75000"/>
                </a:schemeClr>
              </a:solidFill>
            </a:endParaRPr>
          </a:p>
          <a:p>
            <a:pPr marL="514350" indent="-514350" algn="l">
              <a:buFont typeface="+mj-lt"/>
              <a:buAutoNum type="arabicPeriod"/>
            </a:pPr>
            <a:endParaRPr lang="en-US" dirty="0"/>
          </a:p>
        </p:txBody>
      </p:sp>
    </p:spTree>
  </p:cSld>
  <p:clrMapOvr>
    <a:masterClrMapping/>
  </p:clrMapOvr>
  <p:transition>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219200"/>
            <a:ext cx="8305800" cy="175432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Done by:</a:t>
            </a:r>
            <a:b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Amal</a:t>
            </a: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yaghmour</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Sun 5"/>
          <p:cNvSpPr/>
          <p:nvPr/>
        </p:nvSpPr>
        <p:spPr>
          <a:xfrm>
            <a:off x="5486400" y="3733800"/>
            <a:ext cx="2819400" cy="2286000"/>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b="1" dirty="0" smtClean="0">
                <a:solidFill>
                  <a:schemeClr val="accent6">
                    <a:lumMod val="75000"/>
                  </a:schemeClr>
                </a:solidFill>
              </a:rPr>
              <a:t>Plague</a:t>
            </a:r>
            <a:r>
              <a:rPr lang="en-US" sz="2400" dirty="0" smtClean="0"/>
              <a:t> is a deadly infectious disease that is caused by the enterobacteria Yersinia pestis, named after the French-Swiss bacteriologist Alexandre Yersin</a:t>
            </a:r>
            <a:r>
              <a:rPr lang="en-US" sz="2400" dirty="0" smtClean="0">
                <a:solidFill>
                  <a:schemeClr val="accent6">
                    <a:lumMod val="75000"/>
                  </a:schemeClr>
                </a:solidFill>
              </a:rPr>
              <a:t>.</a:t>
            </a:r>
            <a:endParaRPr lang="en-US" sz="2400" dirty="0">
              <a:solidFill>
                <a:schemeClr val="accent6">
                  <a:lumMod val="75000"/>
                </a:schemeClr>
              </a:solidFill>
            </a:endParaRPr>
          </a:p>
        </p:txBody>
      </p:sp>
      <p:pic>
        <p:nvPicPr>
          <p:cNvPr id="4" name="Content Placeholder 3" descr="300px-Yersin_1893_bis.jpg"/>
          <p:cNvPicPr>
            <a:picLocks noGrp="1" noChangeAspect="1"/>
          </p:cNvPicPr>
          <p:nvPr>
            <p:ph idx="1"/>
          </p:nvPr>
        </p:nvPicPr>
        <p:blipFill>
          <a:blip r:embed="rId2" cstate="print"/>
          <a:stretch>
            <a:fillRect/>
          </a:stretch>
        </p:blipFill>
        <p:spPr>
          <a:xfrm>
            <a:off x="1600200" y="1524000"/>
            <a:ext cx="5715000" cy="5105400"/>
          </a:xfrm>
        </p:spPr>
      </p:pic>
    </p:spTree>
  </p:cSld>
  <p:clrMapOvr>
    <a:masterClrMapping/>
  </p:clrMapOvr>
  <p:transition>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chemeClr val="accent6">
                    <a:lumMod val="75000"/>
                  </a:schemeClr>
                </a:solidFill>
              </a:rPr>
              <a:t>Transmission of plague</a:t>
            </a:r>
            <a:endParaRPr lang="en-US" sz="3600" dirty="0"/>
          </a:p>
        </p:txBody>
      </p:sp>
      <p:sp>
        <p:nvSpPr>
          <p:cNvPr id="4" name="Text Placeholder 3"/>
          <p:cNvSpPr>
            <a:spLocks noGrp="1"/>
          </p:cNvSpPr>
          <p:nvPr>
            <p:ph type="body" sz="half" idx="2"/>
          </p:nvPr>
        </p:nvSpPr>
        <p:spPr>
          <a:xfrm>
            <a:off x="381000" y="1435100"/>
            <a:ext cx="3084513" cy="5041900"/>
          </a:xfrm>
        </p:spPr>
        <p:txBody>
          <a:bodyPr>
            <a:noAutofit/>
          </a:bodyPr>
          <a:lstStyle/>
          <a:p>
            <a:r>
              <a:rPr lang="en-US" sz="2000" b="1" dirty="0" smtClean="0"/>
              <a:t/>
            </a:r>
            <a:br>
              <a:rPr lang="en-US" sz="2000" b="1" dirty="0" smtClean="0"/>
            </a:br>
            <a:r>
              <a:rPr lang="en-US" sz="2000" b="1" dirty="0" smtClean="0"/>
              <a:t>Plague is normally transmitted to humans by the bite of a flea that has ingested blood from an infected rodent, such as a rat, squirrel, or prairie dog. Transmission from person to person usually occurs only if a person's lungs become infected, in which case the disease is highly contagious and can be transmitted to others easily through a cough or sneeze.</a:t>
            </a:r>
            <a:endParaRPr lang="en-US" sz="2000" dirty="0"/>
          </a:p>
        </p:txBody>
      </p:sp>
      <p:pic>
        <p:nvPicPr>
          <p:cNvPr id="1026" name="Picture 2" descr="C:\Users\Prof\Desktop\amal\images.jpg"/>
          <p:cNvPicPr>
            <a:picLocks noChangeAspect="1" noChangeArrowheads="1"/>
          </p:cNvPicPr>
          <p:nvPr/>
        </p:nvPicPr>
        <p:blipFill>
          <a:blip r:embed="rId2" cstate="print"/>
          <a:srcRect/>
          <a:stretch>
            <a:fillRect/>
          </a:stretch>
        </p:blipFill>
        <p:spPr bwMode="auto">
          <a:xfrm>
            <a:off x="3429000" y="1066800"/>
            <a:ext cx="5715000" cy="5397500"/>
          </a:xfrm>
          <a:prstGeom prst="rect">
            <a:avLst/>
          </a:prstGeom>
          <a:noFill/>
        </p:spPr>
      </p:pic>
    </p:spTree>
  </p:cSld>
  <p:clrMapOvr>
    <a:masterClrMapping/>
  </p:clrMapOvr>
  <p:transition>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images (3).jpg"/>
          <p:cNvPicPr>
            <a:picLocks noChangeAspect="1"/>
          </p:cNvPicPr>
          <p:nvPr/>
        </p:nvPicPr>
        <p:blipFill>
          <a:blip r:embed="rId2" cstate="print"/>
          <a:stretch>
            <a:fillRect/>
          </a:stretch>
        </p:blipFill>
        <p:spPr>
          <a:xfrm>
            <a:off x="3962400" y="1600200"/>
            <a:ext cx="5029200" cy="279028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2051" name="Picture 3" descr="C:\Users\Prof\Desktop\amal\images (4).jpg"/>
          <p:cNvPicPr>
            <a:picLocks noChangeAspect="1" noChangeArrowheads="1"/>
          </p:cNvPicPr>
          <p:nvPr/>
        </p:nvPicPr>
        <p:blipFill>
          <a:blip r:embed="rId3" cstate="print"/>
          <a:srcRect/>
          <a:stretch>
            <a:fillRect/>
          </a:stretch>
        </p:blipFill>
        <p:spPr bwMode="auto">
          <a:xfrm>
            <a:off x="304800" y="838200"/>
            <a:ext cx="3424880" cy="457239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1" name="TextBox 10"/>
          <p:cNvSpPr txBox="1"/>
          <p:nvPr/>
        </p:nvSpPr>
        <p:spPr>
          <a:xfrm>
            <a:off x="5105400" y="838201"/>
            <a:ext cx="1828800" cy="769441"/>
          </a:xfrm>
          <a:prstGeom prst="rect">
            <a:avLst/>
          </a:prstGeom>
          <a:noFill/>
        </p:spPr>
        <p:txBody>
          <a:bodyPr wrap="square" rtlCol="0">
            <a:spAutoFit/>
          </a:bodyPr>
          <a:lstStyle/>
          <a:p>
            <a:r>
              <a:rPr lang="en-US" sz="4400" b="1" dirty="0" smtClean="0">
                <a:solidFill>
                  <a:schemeClr val="accent6">
                    <a:lumMod val="75000"/>
                  </a:schemeClr>
                </a:solidFill>
              </a:rPr>
              <a:t>Rat</a:t>
            </a:r>
            <a:endParaRPr lang="en-US" sz="4400" b="1" dirty="0">
              <a:solidFill>
                <a:schemeClr val="accent6">
                  <a:lumMod val="75000"/>
                </a:schemeClr>
              </a:solidFill>
            </a:endParaRPr>
          </a:p>
        </p:txBody>
      </p:sp>
      <p:cxnSp>
        <p:nvCxnSpPr>
          <p:cNvPr id="13" name="Straight Arrow Connector 12"/>
          <p:cNvCxnSpPr/>
          <p:nvPr/>
        </p:nvCxnSpPr>
        <p:spPr>
          <a:xfrm>
            <a:off x="6172200" y="1219200"/>
            <a:ext cx="533400" cy="2286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5" name="TextBox 14"/>
          <p:cNvSpPr txBox="1"/>
          <p:nvPr/>
        </p:nvSpPr>
        <p:spPr>
          <a:xfrm>
            <a:off x="381000" y="5791200"/>
            <a:ext cx="1676400" cy="646331"/>
          </a:xfrm>
          <a:prstGeom prst="rect">
            <a:avLst/>
          </a:prstGeom>
          <a:noFill/>
        </p:spPr>
        <p:txBody>
          <a:bodyPr wrap="square" rtlCol="0">
            <a:spAutoFit/>
          </a:bodyPr>
          <a:lstStyle/>
          <a:p>
            <a:r>
              <a:rPr lang="en-US" sz="3600" b="1" dirty="0" smtClean="0">
                <a:solidFill>
                  <a:schemeClr val="accent6">
                    <a:lumMod val="75000"/>
                  </a:schemeClr>
                </a:solidFill>
              </a:rPr>
              <a:t>squirrel</a:t>
            </a:r>
            <a:endParaRPr lang="en-US" sz="3600" b="1" dirty="0">
              <a:solidFill>
                <a:schemeClr val="accent6">
                  <a:lumMod val="75000"/>
                </a:schemeClr>
              </a:solidFill>
            </a:endParaRPr>
          </a:p>
        </p:txBody>
      </p:sp>
      <p:cxnSp>
        <p:nvCxnSpPr>
          <p:cNvPr id="19" name="Straight Arrow Connector 18"/>
          <p:cNvCxnSpPr>
            <a:stCxn id="15" idx="3"/>
          </p:cNvCxnSpPr>
          <p:nvPr/>
        </p:nvCxnSpPr>
        <p:spPr>
          <a:xfrm flipV="1">
            <a:off x="2057400" y="5486400"/>
            <a:ext cx="381000" cy="62796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ransition>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09600" y="914400"/>
            <a:ext cx="7315200" cy="762000"/>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5" name="TextBox 4"/>
          <p:cNvSpPr txBox="1"/>
          <p:nvPr/>
        </p:nvSpPr>
        <p:spPr>
          <a:xfrm>
            <a:off x="2514600" y="914400"/>
            <a:ext cx="4419600" cy="1446550"/>
          </a:xfrm>
          <a:prstGeom prst="rect">
            <a:avLst/>
          </a:prstGeom>
          <a:noFill/>
        </p:spPr>
        <p:txBody>
          <a:bodyPr wrap="square" rtlCol="0">
            <a:spAutoFit/>
          </a:bodyPr>
          <a:lstStyle/>
          <a:p>
            <a:r>
              <a:rPr lang="en-US" sz="4400" b="1" i="1" dirty="0" smtClean="0"/>
              <a:t>Forms of plague</a:t>
            </a:r>
            <a:br>
              <a:rPr lang="en-US" sz="4400" b="1" i="1" dirty="0" smtClean="0"/>
            </a:br>
            <a:endParaRPr lang="en-US" sz="4400" b="1" dirty="0"/>
          </a:p>
        </p:txBody>
      </p:sp>
      <p:sp>
        <p:nvSpPr>
          <p:cNvPr id="7" name="Curved Right Arrow 6"/>
          <p:cNvSpPr/>
          <p:nvPr/>
        </p:nvSpPr>
        <p:spPr>
          <a:xfrm>
            <a:off x="152400" y="2438400"/>
            <a:ext cx="685800" cy="914400"/>
          </a:xfrm>
          <a:prstGeom prst="curved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solidFill>
                <a:schemeClr val="tx1"/>
              </a:solidFill>
            </a:endParaRPr>
          </a:p>
        </p:txBody>
      </p:sp>
      <p:sp>
        <p:nvSpPr>
          <p:cNvPr id="8" name="Curved Right Arrow 7"/>
          <p:cNvSpPr/>
          <p:nvPr/>
        </p:nvSpPr>
        <p:spPr>
          <a:xfrm>
            <a:off x="6019800" y="2438400"/>
            <a:ext cx="685800" cy="914400"/>
          </a:xfrm>
          <a:prstGeom prst="curved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solidFill>
                <a:schemeClr val="tx1"/>
              </a:solidFill>
            </a:endParaRPr>
          </a:p>
        </p:txBody>
      </p:sp>
      <p:sp>
        <p:nvSpPr>
          <p:cNvPr id="9" name="Curved Right Arrow 8"/>
          <p:cNvSpPr/>
          <p:nvPr/>
        </p:nvSpPr>
        <p:spPr>
          <a:xfrm>
            <a:off x="2971800" y="2438400"/>
            <a:ext cx="685800" cy="914400"/>
          </a:xfrm>
          <a:prstGeom prst="curved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solidFill>
                <a:schemeClr val="tx1"/>
              </a:solidFill>
            </a:endParaRPr>
          </a:p>
        </p:txBody>
      </p:sp>
      <p:sp>
        <p:nvSpPr>
          <p:cNvPr id="13" name="TextBox 12"/>
          <p:cNvSpPr txBox="1"/>
          <p:nvPr/>
        </p:nvSpPr>
        <p:spPr>
          <a:xfrm>
            <a:off x="6781800" y="2438400"/>
            <a:ext cx="1981200" cy="369332"/>
          </a:xfrm>
          <a:prstGeom prst="rect">
            <a:avLst/>
          </a:prstGeom>
          <a:noFill/>
        </p:spPr>
        <p:txBody>
          <a:bodyPr wrap="square" rtlCol="0">
            <a:spAutoFit/>
          </a:bodyPr>
          <a:lstStyle/>
          <a:p>
            <a:r>
              <a:rPr lang="en-US" b="1" dirty="0" smtClean="0"/>
              <a:t>pneumonic plague</a:t>
            </a:r>
            <a:endParaRPr lang="en-US" b="1" dirty="0"/>
          </a:p>
        </p:txBody>
      </p:sp>
      <p:sp>
        <p:nvSpPr>
          <p:cNvPr id="14" name="TextBox 13"/>
          <p:cNvSpPr txBox="1"/>
          <p:nvPr/>
        </p:nvSpPr>
        <p:spPr>
          <a:xfrm>
            <a:off x="914400" y="2514600"/>
            <a:ext cx="1828800" cy="369332"/>
          </a:xfrm>
          <a:prstGeom prst="rect">
            <a:avLst/>
          </a:prstGeom>
          <a:noFill/>
        </p:spPr>
        <p:txBody>
          <a:bodyPr wrap="square" rtlCol="0">
            <a:spAutoFit/>
          </a:bodyPr>
          <a:lstStyle/>
          <a:p>
            <a:r>
              <a:rPr lang="en-US" b="1" dirty="0" smtClean="0"/>
              <a:t>Bubonic plague</a:t>
            </a:r>
            <a:endParaRPr lang="en-US" dirty="0"/>
          </a:p>
        </p:txBody>
      </p:sp>
      <p:sp>
        <p:nvSpPr>
          <p:cNvPr id="15" name="TextBox 14"/>
          <p:cNvSpPr txBox="1"/>
          <p:nvPr/>
        </p:nvSpPr>
        <p:spPr>
          <a:xfrm>
            <a:off x="3810000" y="2438400"/>
            <a:ext cx="2057400" cy="369332"/>
          </a:xfrm>
          <a:prstGeom prst="rect">
            <a:avLst/>
          </a:prstGeom>
          <a:noFill/>
        </p:spPr>
        <p:txBody>
          <a:bodyPr wrap="square" rtlCol="0">
            <a:spAutoFit/>
          </a:bodyPr>
          <a:lstStyle/>
          <a:p>
            <a:r>
              <a:rPr lang="en-US" b="1" dirty="0" smtClean="0"/>
              <a:t>septicemia plague</a:t>
            </a:r>
            <a:endParaRPr lang="en-US" dirty="0"/>
          </a:p>
        </p:txBody>
      </p:sp>
      <p:pic>
        <p:nvPicPr>
          <p:cNvPr id="3074" name="Picture 2" descr="C:\Users\Prof\Desktop\amal\download (1).jpg"/>
          <p:cNvPicPr>
            <a:picLocks noChangeAspect="1" noChangeArrowheads="1"/>
          </p:cNvPicPr>
          <p:nvPr/>
        </p:nvPicPr>
        <p:blipFill>
          <a:blip r:embed="rId2" cstate="print"/>
          <a:srcRect/>
          <a:stretch>
            <a:fillRect/>
          </a:stretch>
        </p:blipFill>
        <p:spPr bwMode="auto">
          <a:xfrm>
            <a:off x="3505200" y="3581400"/>
            <a:ext cx="2819400" cy="1971675"/>
          </a:xfrm>
          <a:prstGeom prst="rect">
            <a:avLst/>
          </a:prstGeom>
          <a:noFill/>
        </p:spPr>
      </p:pic>
      <p:pic>
        <p:nvPicPr>
          <p:cNvPr id="3075" name="Picture 3" descr="C:\Users\Prof\Desktop\amal\download.jpg"/>
          <p:cNvPicPr>
            <a:picLocks noChangeAspect="1" noChangeArrowheads="1"/>
          </p:cNvPicPr>
          <p:nvPr/>
        </p:nvPicPr>
        <p:blipFill>
          <a:blip r:embed="rId3" cstate="print"/>
          <a:srcRect/>
          <a:stretch>
            <a:fillRect/>
          </a:stretch>
        </p:blipFill>
        <p:spPr bwMode="auto">
          <a:xfrm>
            <a:off x="380999" y="3581400"/>
            <a:ext cx="2633089" cy="1905000"/>
          </a:xfrm>
          <a:prstGeom prst="rect">
            <a:avLst/>
          </a:prstGeom>
          <a:noFill/>
        </p:spPr>
      </p:pic>
      <p:pic>
        <p:nvPicPr>
          <p:cNvPr id="3076" name="Picture 4" descr="C:\Users\Prof\Desktop\amal\images (2).jpg"/>
          <p:cNvPicPr>
            <a:picLocks noChangeAspect="1" noChangeArrowheads="1"/>
          </p:cNvPicPr>
          <p:nvPr/>
        </p:nvPicPr>
        <p:blipFill>
          <a:blip r:embed="rId4" cstate="print"/>
          <a:srcRect/>
          <a:stretch>
            <a:fillRect/>
          </a:stretch>
        </p:blipFill>
        <p:spPr bwMode="auto">
          <a:xfrm>
            <a:off x="6781800" y="3352800"/>
            <a:ext cx="2209800" cy="2286000"/>
          </a:xfrm>
          <a:prstGeom prst="rect">
            <a:avLst/>
          </a:prstGeom>
          <a:noFill/>
        </p:spPr>
      </p:pic>
      <p:sp>
        <p:nvSpPr>
          <p:cNvPr id="19" name="TextBox 18"/>
          <p:cNvSpPr txBox="1"/>
          <p:nvPr/>
        </p:nvSpPr>
        <p:spPr>
          <a:xfrm>
            <a:off x="228600" y="304800"/>
            <a:ext cx="2514600" cy="523220"/>
          </a:xfrm>
          <a:prstGeom prst="rect">
            <a:avLst/>
          </a:prstGeom>
          <a:noFill/>
        </p:spPr>
        <p:txBody>
          <a:bodyPr wrap="square" rtlCol="0">
            <a:spAutoFit/>
          </a:bodyPr>
          <a:lstStyle/>
          <a:p>
            <a:r>
              <a:rPr lang="en-US" sz="2800" b="1" dirty="0" smtClean="0">
                <a:solidFill>
                  <a:srgbClr val="008000"/>
                </a:solidFill>
              </a:rPr>
              <a:t>In human</a:t>
            </a:r>
            <a:endParaRPr lang="en-US" sz="2800" b="1" dirty="0">
              <a:solidFill>
                <a:srgbClr val="008000"/>
              </a:solidFill>
            </a:endParaRPr>
          </a:p>
        </p:txBody>
      </p:sp>
    </p:spTree>
  </p:cSld>
  <p:clrMapOvr>
    <a:masterClrMapping/>
  </p:clrMapOvr>
  <p:transition>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3008313" cy="946150"/>
          </a:xfrm>
        </p:spPr>
        <p:txBody>
          <a:bodyPr>
            <a:normAutofit/>
          </a:bodyPr>
          <a:lstStyle/>
          <a:p>
            <a:r>
              <a:rPr lang="en-US" sz="2800" i="1" dirty="0" smtClean="0">
                <a:solidFill>
                  <a:schemeClr val="accent6">
                    <a:lumMod val="75000"/>
                  </a:schemeClr>
                </a:solidFill>
              </a:rPr>
              <a:t>Bubonic plague</a:t>
            </a:r>
            <a:endParaRPr lang="en-US" sz="2800" i="1" dirty="0">
              <a:solidFill>
                <a:schemeClr val="accent6">
                  <a:lumMod val="75000"/>
                </a:schemeClr>
              </a:solidFill>
            </a:endParaRPr>
          </a:p>
        </p:txBody>
      </p:sp>
      <p:pic>
        <p:nvPicPr>
          <p:cNvPr id="5" name="Content Placeholder 4" descr="download.jpg"/>
          <p:cNvPicPr>
            <a:picLocks noGrp="1" noChangeAspect="1"/>
          </p:cNvPicPr>
          <p:nvPr>
            <p:ph idx="1"/>
          </p:nvPr>
        </p:nvPicPr>
        <p:blipFill>
          <a:blip r:embed="rId2" cstate="print"/>
          <a:stretch>
            <a:fillRect/>
          </a:stretch>
        </p:blipFill>
        <p:spPr>
          <a:xfrm>
            <a:off x="3581400" y="1447800"/>
            <a:ext cx="5266178" cy="3810000"/>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4" name="Text Placeholder 3"/>
          <p:cNvSpPr>
            <a:spLocks noGrp="1"/>
          </p:cNvSpPr>
          <p:nvPr>
            <p:ph type="body" sz="half" idx="2"/>
          </p:nvPr>
        </p:nvSpPr>
        <p:spPr/>
        <p:txBody>
          <a:bodyPr>
            <a:noAutofit/>
          </a:bodyPr>
          <a:lstStyle/>
          <a:p>
            <a:r>
              <a:rPr lang="en-US" sz="1600" b="1" dirty="0" smtClean="0"/>
              <a:t>Bubonic plague usually results from a flea bite and is characterized by swollen lymph glands called buboes that are extremely painful and that give this form its name. Other symptoms include fever, muscle aches, and weakness. Hemorrhaging (heavy bleeding) under the skin can result in patches of dead tissue that appear black. (Hence, this disease is sometimes referred to as the Black Death.) If not treated, bubonic plague has a death rate of about 60 percent, meaning three out of every five people who contract it will die.</a:t>
            </a:r>
            <a:endParaRPr lang="en-US" sz="1600" b="1" dirty="0"/>
          </a:p>
        </p:txBody>
      </p:sp>
      <p:sp>
        <p:nvSpPr>
          <p:cNvPr id="6" name="Oval 5"/>
          <p:cNvSpPr/>
          <p:nvPr/>
        </p:nvSpPr>
        <p:spPr>
          <a:xfrm>
            <a:off x="152400" y="228600"/>
            <a:ext cx="685800" cy="30480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7" name="TextBox 6"/>
          <p:cNvSpPr txBox="1"/>
          <p:nvPr/>
        </p:nvSpPr>
        <p:spPr>
          <a:xfrm>
            <a:off x="304800" y="228600"/>
            <a:ext cx="381000" cy="369332"/>
          </a:xfrm>
          <a:prstGeom prst="rect">
            <a:avLst/>
          </a:prstGeom>
          <a:noFill/>
        </p:spPr>
        <p:txBody>
          <a:bodyPr wrap="square" rtlCol="0">
            <a:spAutoFit/>
          </a:bodyPr>
          <a:lstStyle/>
          <a:p>
            <a:r>
              <a:rPr lang="en-US" dirty="0" smtClean="0"/>
              <a:t>1</a:t>
            </a:r>
            <a:endParaRPr lang="en-US" dirty="0"/>
          </a:p>
        </p:txBody>
      </p:sp>
    </p:spTree>
  </p:cSld>
  <p:clrMapOvr>
    <a:masterClrMapping/>
  </p:clrMapOvr>
  <p:transition>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869950"/>
          </a:xfrm>
        </p:spPr>
        <p:txBody>
          <a:bodyPr>
            <a:normAutofit/>
          </a:bodyPr>
          <a:lstStyle/>
          <a:p>
            <a:r>
              <a:rPr lang="en-US" sz="2800" i="1" dirty="0" smtClean="0">
                <a:solidFill>
                  <a:schemeClr val="accent6">
                    <a:lumMod val="75000"/>
                  </a:schemeClr>
                </a:solidFill>
              </a:rPr>
              <a:t>Septicemia plague</a:t>
            </a:r>
            <a:endParaRPr lang="en-US" sz="2800" i="1" dirty="0">
              <a:solidFill>
                <a:schemeClr val="accent6">
                  <a:lumMod val="75000"/>
                </a:schemeClr>
              </a:solidFill>
            </a:endParaRPr>
          </a:p>
        </p:txBody>
      </p:sp>
      <p:pic>
        <p:nvPicPr>
          <p:cNvPr id="5122" name="Picture 2" descr="C:\Users\Prof\Desktop\amal\images (3).jpg"/>
          <p:cNvPicPr>
            <a:picLocks noGrp="1" noChangeAspect="1" noChangeArrowheads="1"/>
          </p:cNvPicPr>
          <p:nvPr>
            <p:ph idx="1"/>
          </p:nvPr>
        </p:nvPicPr>
        <p:blipFill>
          <a:blip r:embed="rId2" cstate="print"/>
          <a:stretch>
            <a:fillRect/>
          </a:stretch>
        </p:blipFill>
        <p:spPr bwMode="auto">
          <a:xfrm>
            <a:off x="3810000" y="1524000"/>
            <a:ext cx="5074796" cy="450851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Text Placeholder 3"/>
          <p:cNvSpPr>
            <a:spLocks noGrp="1"/>
          </p:cNvSpPr>
          <p:nvPr>
            <p:ph type="body" sz="half" idx="2"/>
          </p:nvPr>
        </p:nvSpPr>
        <p:spPr/>
        <p:txBody>
          <a:bodyPr>
            <a:normAutofit/>
          </a:bodyPr>
          <a:lstStyle/>
          <a:p>
            <a:r>
              <a:rPr lang="en-US" sz="2400" b="1" dirty="0" smtClean="0"/>
              <a:t>In another form of plague, called septicemia plague, bacteria enter the blood and cause infection throughout the body. This is a rapidly fatal form that usually results in death within two days if not immediately treated.</a:t>
            </a:r>
          </a:p>
          <a:p>
            <a:endParaRPr lang="en-US" dirty="0"/>
          </a:p>
        </p:txBody>
      </p:sp>
      <p:sp>
        <p:nvSpPr>
          <p:cNvPr id="5" name="Oval 4"/>
          <p:cNvSpPr/>
          <p:nvPr/>
        </p:nvSpPr>
        <p:spPr>
          <a:xfrm>
            <a:off x="152400" y="304800"/>
            <a:ext cx="685800" cy="30480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7" name="TextBox 6"/>
          <p:cNvSpPr txBox="1"/>
          <p:nvPr/>
        </p:nvSpPr>
        <p:spPr>
          <a:xfrm>
            <a:off x="381000" y="304800"/>
            <a:ext cx="228600" cy="369332"/>
          </a:xfrm>
          <a:prstGeom prst="rect">
            <a:avLst/>
          </a:prstGeom>
          <a:noFill/>
        </p:spPr>
        <p:txBody>
          <a:bodyPr wrap="square" rtlCol="0">
            <a:spAutoFit/>
          </a:bodyPr>
          <a:lstStyle/>
          <a:p>
            <a:r>
              <a:rPr lang="en-US" dirty="0" smtClean="0"/>
              <a:t>2</a:t>
            </a:r>
            <a:endParaRPr lang="en-US" dirty="0"/>
          </a:p>
        </p:txBody>
      </p:sp>
    </p:spTree>
  </p:cSld>
  <p:clrMapOvr>
    <a:masterClrMapping/>
  </p:clrMapOvr>
  <p:transition>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543800" cy="4068762"/>
          </a:xfrm>
        </p:spPr>
        <p:txBody>
          <a:bodyPr>
            <a:noAutofit/>
          </a:bodyPr>
          <a:lstStyle/>
          <a:p>
            <a:pPr algn="l"/>
            <a:r>
              <a:rPr lang="en-US" sz="2800" b="1" dirty="0" smtClean="0"/>
              <a:t/>
            </a:r>
            <a:br>
              <a:rPr lang="en-US" sz="2800" b="1" dirty="0" smtClean="0"/>
            </a:br>
            <a:r>
              <a:rPr lang="en-US" sz="2800" b="1" i="1" dirty="0" smtClean="0">
                <a:solidFill>
                  <a:schemeClr val="accent6">
                    <a:lumMod val="75000"/>
                  </a:schemeClr>
                </a:solidFill>
              </a:rPr>
              <a:t>Pneumonic plague</a:t>
            </a:r>
            <a:br>
              <a:rPr lang="en-US" sz="2800" b="1" i="1" dirty="0" smtClean="0">
                <a:solidFill>
                  <a:schemeClr val="accent6">
                    <a:lumMod val="75000"/>
                  </a:schemeClr>
                </a:solidFill>
              </a:rPr>
            </a:br>
            <a:r>
              <a:rPr lang="en-US" sz="2800" b="1" dirty="0" smtClean="0"/>
              <a:t/>
            </a:r>
            <a:br>
              <a:rPr lang="en-US" sz="2800" b="1" dirty="0" smtClean="0"/>
            </a:br>
            <a:r>
              <a:rPr lang="en-US" sz="2800" b="1" dirty="0" smtClean="0"/>
              <a:t>A third form, called pneumonic plague, occurs when the bacteria infect the lungs. Pneumonic plague results in pneumonia and is highly contagious. It also usually causes death within two or three days of the initial infection if left untreated.</a:t>
            </a:r>
            <a:endParaRPr lang="en-US" sz="2800" b="1" dirty="0"/>
          </a:p>
        </p:txBody>
      </p:sp>
      <p:pic>
        <p:nvPicPr>
          <p:cNvPr id="4098" name="Picture 2" descr="C:\Users\Prof\Desktop\amal\05-1051-F2.jpg"/>
          <p:cNvPicPr>
            <a:picLocks noGrp="1" noChangeAspect="1" noChangeArrowheads="1"/>
          </p:cNvPicPr>
          <p:nvPr>
            <p:ph idx="1"/>
          </p:nvPr>
        </p:nvPicPr>
        <p:blipFill>
          <a:blip r:embed="rId2" cstate="print"/>
          <a:srcRect/>
          <a:stretch>
            <a:fillRect/>
          </a:stretch>
        </p:blipFill>
        <p:spPr bwMode="auto">
          <a:xfrm>
            <a:off x="1219200" y="4572000"/>
            <a:ext cx="6203984" cy="1933575"/>
          </a:xfrm>
          <a:prstGeom prst="rect">
            <a:avLst/>
          </a:prstGeom>
          <a:ln w="228600" cap="sq" cmpd="thickThin">
            <a:solidFill>
              <a:srgbClr val="000000"/>
            </a:solidFill>
            <a:prstDash val="solid"/>
            <a:miter lim="800000"/>
          </a:ln>
          <a:effectLst>
            <a:innerShdw blurRad="76200">
              <a:srgbClr val="000000"/>
            </a:innerShdw>
          </a:effectLst>
        </p:spPr>
      </p:pic>
      <p:sp>
        <p:nvSpPr>
          <p:cNvPr id="5" name="Oval 4"/>
          <p:cNvSpPr/>
          <p:nvPr/>
        </p:nvSpPr>
        <p:spPr>
          <a:xfrm>
            <a:off x="457200" y="533400"/>
            <a:ext cx="685800" cy="30480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6" name="TextBox 5"/>
          <p:cNvSpPr txBox="1"/>
          <p:nvPr/>
        </p:nvSpPr>
        <p:spPr>
          <a:xfrm>
            <a:off x="609600" y="533400"/>
            <a:ext cx="381000" cy="369332"/>
          </a:xfrm>
          <a:prstGeom prst="rect">
            <a:avLst/>
          </a:prstGeom>
          <a:noFill/>
        </p:spPr>
        <p:txBody>
          <a:bodyPr wrap="square" rtlCol="0">
            <a:spAutoFit/>
          </a:bodyPr>
          <a:lstStyle/>
          <a:p>
            <a:r>
              <a:rPr lang="en-US" dirty="0" smtClean="0">
                <a:solidFill>
                  <a:schemeClr val="accent6">
                    <a:lumMod val="75000"/>
                  </a:schemeClr>
                </a:solidFill>
              </a:rPr>
              <a:t>3</a:t>
            </a:r>
            <a:endParaRPr lang="en-US" dirty="0">
              <a:solidFill>
                <a:schemeClr val="accent6">
                  <a:lumMod val="75000"/>
                </a:schemeClr>
              </a:solidFill>
            </a:endParaRPr>
          </a:p>
        </p:txBody>
      </p:sp>
    </p:spTree>
  </p:cSld>
  <p:clrMapOvr>
    <a:masterClrMapping/>
  </p:clrMapOvr>
  <p:transition>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chemeClr val="accent6">
                    <a:lumMod val="75000"/>
                  </a:schemeClr>
                </a:solidFill>
              </a:rPr>
              <a:t>Plague pandemics</a:t>
            </a:r>
            <a:br>
              <a:rPr lang="en-US" sz="2800" dirty="0" smtClean="0">
                <a:solidFill>
                  <a:schemeClr val="accent6">
                    <a:lumMod val="75000"/>
                  </a:schemeClr>
                </a:solidFill>
              </a:rPr>
            </a:br>
            <a:endParaRPr lang="en-US" sz="2800" dirty="0">
              <a:solidFill>
                <a:schemeClr val="accent6">
                  <a:lumMod val="75000"/>
                </a:schemeClr>
              </a:solidFill>
            </a:endParaRPr>
          </a:p>
        </p:txBody>
      </p:sp>
      <p:pic>
        <p:nvPicPr>
          <p:cNvPr id="7" name="Content Placeholder 6" descr="download (2).jpg"/>
          <p:cNvPicPr>
            <a:picLocks noGrp="1" noChangeAspect="1"/>
          </p:cNvPicPr>
          <p:nvPr>
            <p:ph idx="1"/>
          </p:nvPr>
        </p:nvPicPr>
        <p:blipFill>
          <a:blip r:embed="rId2" cstate="print"/>
          <a:stretch>
            <a:fillRect/>
          </a:stretch>
        </p:blipFill>
        <p:spPr>
          <a:xfrm>
            <a:off x="3581400" y="838200"/>
            <a:ext cx="4806156" cy="4806156"/>
          </a:xfrm>
        </p:spPr>
      </p:pic>
      <p:sp>
        <p:nvSpPr>
          <p:cNvPr id="4" name="Text Placeholder 3"/>
          <p:cNvSpPr>
            <a:spLocks noGrp="1"/>
          </p:cNvSpPr>
          <p:nvPr>
            <p:ph type="body" sz="half" idx="2"/>
          </p:nvPr>
        </p:nvSpPr>
        <p:spPr/>
        <p:txBody>
          <a:bodyPr>
            <a:normAutofit/>
          </a:bodyPr>
          <a:lstStyle/>
          <a:p>
            <a:r>
              <a:rPr lang="en-US" sz="1800" b="1" dirty="0" smtClean="0"/>
              <a:t>The most famous bubonic plague pandemic occurred in the fourteenth century in Europe and parts of Asia. Called the Black Death, this pandemic was caused by infected rats carried to Europe in trading ships. It killed about one-third of Europe's population. Because it caused so many deaths, this particular outbreak of plague had a major impact on the economy and political structure of Europe.</a:t>
            </a:r>
          </a:p>
          <a:p>
            <a:endParaRPr lang="en-US" dirty="0"/>
          </a:p>
        </p:txBody>
      </p:sp>
    </p:spTree>
  </p:cSld>
  <p:clrMapOvr>
    <a:masterClrMapping/>
  </p:clrMapOvr>
  <p:transition>
    <p:split orient="ver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156</TotalTime>
  <Words>474</Words>
  <Application>Microsoft Office PowerPoint</Application>
  <PresentationFormat>On-screen Show (4:3)</PresentationFormat>
  <Paragraphs>35</Paragraphs>
  <Slides>15</Slides>
  <Notes>0</Notes>
  <HiddenSlides>0</HiddenSlides>
  <MMClips>1</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Plague is a deadly infectious disease that is caused by the enterobacteria Yersinia pestis, named after the French-Swiss bacteriologist Alexandre Yersin.</vt:lpstr>
      <vt:lpstr>Transmission of plague</vt:lpstr>
      <vt:lpstr>Slide 4</vt:lpstr>
      <vt:lpstr>Slide 5</vt:lpstr>
      <vt:lpstr>Bubonic plague</vt:lpstr>
      <vt:lpstr>Septicemia plague</vt:lpstr>
      <vt:lpstr> Pneumonic plague  A third form, called pneumonic plague, occurs when the bacteria infect the lungs. Pneumonic plague results in pneumonia and is highly contagious. It also usually causes death within two or three days of the initial infection if left untreated.</vt:lpstr>
      <vt:lpstr>Plague pandemics </vt:lpstr>
      <vt:lpstr>Plague pandemics </vt:lpstr>
      <vt:lpstr>Prevention</vt:lpstr>
      <vt:lpstr>If a person is diagnosed with plague, most countries, including the United States, require that the government health agency be notified. The person is usually kept under strict quarantine (in isolation) until the disease is brought under control with antibiotics. </vt:lpstr>
      <vt:lpstr>Slide 13</vt:lpstr>
      <vt:lpstr>References:</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Prof</dc:creator>
  <cp:lastModifiedBy>Prof</cp:lastModifiedBy>
  <cp:revision>20</cp:revision>
  <dcterms:created xsi:type="dcterms:W3CDTF">2006-08-16T00:00:00Z</dcterms:created>
  <dcterms:modified xsi:type="dcterms:W3CDTF">2012-12-17T01:14:28Z</dcterms:modified>
</cp:coreProperties>
</file>