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502A6AB4-7516-4775-A7EB-75BEE581309C}" type="datetimeFigureOut">
              <a:rPr lang="en-US" smtClean="0"/>
              <a:pPr/>
              <a:t>4/10/2012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D4815B7F-8E41-43AB-B56C-43B897D08492}"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2A6AB4-7516-4775-A7EB-75BEE581309C}" type="datetimeFigureOut">
              <a:rPr lang="en-US" smtClean="0"/>
              <a:pPr/>
              <a:t>4/10/2012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815B7F-8E41-43AB-B56C-43B897D084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2A6AB4-7516-4775-A7EB-75BEE581309C}" type="datetimeFigureOut">
              <a:rPr lang="en-US" smtClean="0"/>
              <a:pPr/>
              <a:t>4/10/2012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815B7F-8E41-43AB-B56C-43B897D084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2A6AB4-7516-4775-A7EB-75BEE581309C}" type="datetimeFigureOut">
              <a:rPr lang="en-US" smtClean="0"/>
              <a:pPr/>
              <a:t>4/10/2012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815B7F-8E41-43AB-B56C-43B897D084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02A6AB4-7516-4775-A7EB-75BEE581309C}" type="datetimeFigureOut">
              <a:rPr lang="en-US" smtClean="0"/>
              <a:pPr/>
              <a:t>4/10/2012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4815B7F-8E41-43AB-B56C-43B897D08492}"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2A6AB4-7516-4775-A7EB-75BEE581309C}" type="datetimeFigureOut">
              <a:rPr lang="en-US" smtClean="0"/>
              <a:pPr/>
              <a:t>4/10/2012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815B7F-8E41-43AB-B56C-43B897D084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2A6AB4-7516-4775-A7EB-75BEE581309C}" type="datetimeFigureOut">
              <a:rPr lang="en-US" smtClean="0"/>
              <a:pPr/>
              <a:t>4/10/2012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4815B7F-8E41-43AB-B56C-43B897D0849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02A6AB4-7516-4775-A7EB-75BEE581309C}" type="datetimeFigureOut">
              <a:rPr lang="en-US" smtClean="0"/>
              <a:pPr/>
              <a:t>4/10/2012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4815B7F-8E41-43AB-B56C-43B897D084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02A6AB4-7516-4775-A7EB-75BEE581309C}" type="datetimeFigureOut">
              <a:rPr lang="en-US" smtClean="0"/>
              <a:pPr/>
              <a:t>4/10/2012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4815B7F-8E41-43AB-B56C-43B897D084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2A6AB4-7516-4775-A7EB-75BEE581309C}" type="datetimeFigureOut">
              <a:rPr lang="en-US" smtClean="0"/>
              <a:pPr/>
              <a:t>4/10/2012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4815B7F-8E41-43AB-B56C-43B897D084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502A6AB4-7516-4775-A7EB-75BEE581309C}" type="datetimeFigureOut">
              <a:rPr lang="en-US" smtClean="0"/>
              <a:pPr/>
              <a:t>4/10/2012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D4815B7F-8E41-43AB-B56C-43B897D084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02A6AB4-7516-4775-A7EB-75BEE581309C}" type="datetimeFigureOut">
              <a:rPr lang="en-US" smtClean="0"/>
              <a:pPr/>
              <a:t>4/10/2012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4815B7F-8E41-43AB-B56C-43B897D0849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acroevolution.net/diseases-carried-by-rats.html" TargetMode="External"/><Relationship Id="rId2" Type="http://schemas.openxmlformats.org/officeDocument/2006/relationships/hyperlink" Target="http://www.mayoclinic.com/health/plague/DS00493/DSECTION=symptoms" TargetMode="External"/><Relationship Id="rId1" Type="http://schemas.openxmlformats.org/officeDocument/2006/relationships/slideLayout" Target="../slideLayouts/slideLayout2.xml"/><Relationship Id="rId6" Type="http://schemas.openxmlformats.org/officeDocument/2006/relationships/hyperlink" Target="http://www.google.com/search?tbm=isch&amp;hl=en&amp;source=hp&amp;biw=1777&amp;bih=852&amp;q=plague&amp;gbv=2&amp;oq=plague&amp;aq=f&amp;aqi=g10&amp;aql=&amp;gs_l=img.3..0l10.5569l10196l0l10826l6l6l0l1l1l0l337l958l0j4j0j1l5l0.llsin." TargetMode="External"/><Relationship Id="rId5" Type="http://schemas.openxmlformats.org/officeDocument/2006/relationships/hyperlink" Target="http://www.themiddleages.net/plague.html" TargetMode="External"/><Relationship Id="rId4" Type="http://schemas.openxmlformats.org/officeDocument/2006/relationships/hyperlink" Target="http://www.macroevolution.net/bubonic-plagu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219200"/>
            <a:ext cx="7543800" cy="2152650"/>
          </a:xfrm>
        </p:spPr>
        <p:txBody>
          <a:bodyPr/>
          <a:lstStyle/>
          <a:p>
            <a:r>
              <a:rPr lang="en-US" b="1" dirty="0">
                <a:solidFill>
                  <a:schemeClr val="tx2">
                    <a:lumMod val="50000"/>
                  </a:schemeClr>
                </a:solidFill>
                <a:effectLst>
                  <a:outerShdw blurRad="50800" algn="tl">
                    <a:srgbClr val="000000"/>
                  </a:outerShdw>
                </a:effectLst>
              </a:rPr>
              <a:t>Diseases of Plague</a:t>
            </a:r>
            <a:r>
              <a:rPr lang="en-US" b="1" dirty="0">
                <a:effectLst>
                  <a:outerShdw blurRad="50800" algn="tl">
                    <a:srgbClr val="000000"/>
                  </a:outerShdw>
                </a:effectLst>
              </a:rPr>
              <a:t> </a:t>
            </a:r>
            <a:r>
              <a:rPr lang="en-US" dirty="0"/>
              <a:t/>
            </a:r>
            <a:br>
              <a:rPr lang="en-US" dirty="0"/>
            </a:br>
            <a:endParaRPr lang="en-US" dirty="0"/>
          </a:p>
        </p:txBody>
      </p:sp>
      <p:sp>
        <p:nvSpPr>
          <p:cNvPr id="3" name="Subtitle 2"/>
          <p:cNvSpPr>
            <a:spLocks noGrp="1"/>
          </p:cNvSpPr>
          <p:nvPr>
            <p:ph type="subTitle" idx="1"/>
          </p:nvPr>
        </p:nvSpPr>
        <p:spPr>
          <a:xfrm>
            <a:off x="1371600" y="3886200"/>
            <a:ext cx="6705600" cy="2057400"/>
          </a:xfrm>
        </p:spPr>
        <p:txBody>
          <a:bodyPr>
            <a:noAutofit/>
          </a:bodyPr>
          <a:lstStyle/>
          <a:p>
            <a:r>
              <a:rPr lang="en-US" sz="2000" dirty="0">
                <a:solidFill>
                  <a:srgbClr val="FF0000"/>
                </a:solidFill>
              </a:rPr>
              <a:t>This diseases call plague is humans and mice usually infected by fleas.</a:t>
            </a:r>
          </a:p>
          <a:p>
            <a:r>
              <a:rPr lang="en-US" sz="2000" dirty="0">
                <a:solidFill>
                  <a:srgbClr val="FF0000"/>
                </a:solidFill>
              </a:rPr>
              <a:t>It spread throughout of the west United State and many countries. North America from China in the late 1800's.It can be seen that plague is now present in animals throughout the western United States, as well as in southwestern Canada. Other major regions where animals carry plague are southern Africa and central Asia. </a:t>
            </a:r>
          </a:p>
          <a:p>
            <a:endParaRPr lang="en-US" sz="2000" dirty="0">
              <a:solidFill>
                <a:schemeClr val="tx1"/>
              </a:solidFill>
            </a:endParaRPr>
          </a:p>
        </p:txBody>
      </p:sp>
    </p:spTree>
    <p:extLst>
      <p:ext uri="{BB962C8B-B14F-4D97-AF65-F5344CB8AC3E}">
        <p14:creationId xmlns:p14="http://schemas.microsoft.com/office/powerpoint/2010/main" xmlns="" val="1191569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This is the map that where is the Plague spread</a:t>
            </a:r>
            <a:endParaRPr lang="en-US" dirty="0">
              <a:solidFill>
                <a:srgbClr val="FF0000"/>
              </a:solidFill>
            </a:endParaRPr>
          </a:p>
        </p:txBody>
      </p:sp>
      <p:pic>
        <p:nvPicPr>
          <p:cNvPr id="4" name="Content Placeholder 3" descr="Black plague map"/>
          <p:cNvPicPr>
            <a:picLocks noGrp="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2076450" y="2579687"/>
            <a:ext cx="5448300" cy="2981325"/>
          </a:xfrm>
          <a:prstGeom prst="rect">
            <a:avLst/>
          </a:prstGeom>
          <a:noFill/>
          <a:ln>
            <a:noFill/>
          </a:ln>
        </p:spPr>
      </p:pic>
    </p:spTree>
    <p:extLst>
      <p:ext uri="{BB962C8B-B14F-4D97-AF65-F5344CB8AC3E}">
        <p14:creationId xmlns:p14="http://schemas.microsoft.com/office/powerpoint/2010/main" xmlns="" val="2510619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latin typeface="Algerian" pitchFamily="82" charset="0"/>
              </a:rPr>
              <a:t>How this diseases spread to humans</a:t>
            </a:r>
            <a:r>
              <a:rPr lang="en-US" dirty="0" smtClean="0">
                <a:solidFill>
                  <a:srgbClr val="FFFF00"/>
                </a:solidFill>
              </a:rPr>
              <a:t>?</a:t>
            </a:r>
            <a:br>
              <a:rPr lang="en-US" dirty="0" smtClean="0">
                <a:solidFill>
                  <a:srgbClr val="FFFF00"/>
                </a:solidFill>
              </a:rPr>
            </a:b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7030A0"/>
                </a:solidFill>
              </a:rPr>
              <a:t>Mice </a:t>
            </a:r>
            <a:r>
              <a:rPr lang="en-US" dirty="0">
                <a:solidFill>
                  <a:srgbClr val="7030A0"/>
                </a:solidFill>
              </a:rPr>
              <a:t>and mouse are both carry diseases and spread to humans by contact with mouse dropping through consumption of contaminated food. Also if the mice or mouse bite your body, you will get suggests to live. Rats and mice are both carriers of this potentially fatal </a:t>
            </a:r>
            <a:r>
              <a:rPr lang="en-US" dirty="0" smtClean="0">
                <a:solidFill>
                  <a:srgbClr val="7030A0"/>
                </a:solidFill>
              </a:rPr>
              <a:t>disease.</a:t>
            </a:r>
            <a:endParaRPr lang="en-US" dirty="0">
              <a:solidFill>
                <a:srgbClr val="7030A0"/>
              </a:solidFill>
            </a:endParaRPr>
          </a:p>
          <a:p>
            <a:endParaRPr lang="en-US" dirty="0">
              <a:solidFill>
                <a:srgbClr val="7030A0"/>
              </a:solidFill>
            </a:endParaRPr>
          </a:p>
        </p:txBody>
      </p:sp>
    </p:spTree>
    <p:extLst>
      <p:ext uri="{BB962C8B-B14F-4D97-AF65-F5344CB8AC3E}">
        <p14:creationId xmlns:p14="http://schemas.microsoft.com/office/powerpoint/2010/main" xmlns="" val="3858999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2">
                    <a:lumMod val="75000"/>
                  </a:schemeClr>
                </a:solidFill>
                <a:latin typeface="Algerian" pitchFamily="82" charset="0"/>
              </a:rPr>
              <a:t>Ways that rats transmit disease to humans</a:t>
            </a:r>
            <a:r>
              <a:rPr lang="en-US" b="1"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 </a:t>
            </a:r>
            <a:br>
              <a:rPr lang="en-US" dirty="0"/>
            </a:br>
            <a:endParaRPr lang="en-US" dirty="0"/>
          </a:p>
          <a:p>
            <a:pPr lvl="0"/>
            <a:r>
              <a:rPr lang="en-US" dirty="0">
                <a:solidFill>
                  <a:srgbClr val="00B050"/>
                </a:solidFill>
                <a:latin typeface="Angsana New" pitchFamily="18" charset="-34"/>
                <a:cs typeface="Angsana New" pitchFamily="18" charset="-34"/>
              </a:rPr>
              <a:t>By biting;</a:t>
            </a:r>
          </a:p>
          <a:p>
            <a:pPr lvl="0"/>
            <a:r>
              <a:rPr lang="en-US" dirty="0">
                <a:solidFill>
                  <a:srgbClr val="00B050"/>
                </a:solidFill>
                <a:latin typeface="Angsana New" pitchFamily="18" charset="-34"/>
                <a:cs typeface="Angsana New" pitchFamily="18" charset="-34"/>
              </a:rPr>
              <a:t>By infecting human food with droppings;</a:t>
            </a:r>
          </a:p>
          <a:p>
            <a:pPr lvl="0"/>
            <a:r>
              <a:rPr lang="en-US" dirty="0">
                <a:solidFill>
                  <a:srgbClr val="00B050"/>
                </a:solidFill>
                <a:latin typeface="Angsana New" pitchFamily="18" charset="-34"/>
                <a:cs typeface="Angsana New" pitchFamily="18" charset="-34"/>
              </a:rPr>
              <a:t>By infecting human food with urine;</a:t>
            </a:r>
          </a:p>
          <a:p>
            <a:pPr lvl="0"/>
            <a:r>
              <a:rPr lang="en-US" dirty="0">
                <a:solidFill>
                  <a:srgbClr val="00B050"/>
                </a:solidFill>
                <a:latin typeface="Angsana New" pitchFamily="18" charset="-34"/>
                <a:cs typeface="Angsana New" pitchFamily="18" charset="-34"/>
              </a:rPr>
              <a:t>By infecting skin wounds with urine;</a:t>
            </a:r>
          </a:p>
          <a:p>
            <a:pPr lvl="0"/>
            <a:r>
              <a:rPr lang="en-US" dirty="0">
                <a:solidFill>
                  <a:srgbClr val="00B050"/>
                </a:solidFill>
                <a:latin typeface="Angsana New" pitchFamily="18" charset="-34"/>
                <a:cs typeface="Angsana New" pitchFamily="18" charset="-34"/>
              </a:rPr>
              <a:t>Indirectly, by blood-sucking insects;</a:t>
            </a:r>
          </a:p>
          <a:p>
            <a:pPr lvl="0"/>
            <a:r>
              <a:rPr lang="en-US" dirty="0">
                <a:solidFill>
                  <a:srgbClr val="00B050"/>
                </a:solidFill>
                <a:latin typeface="Angsana New" pitchFamily="18" charset="-34"/>
                <a:cs typeface="Angsana New" pitchFamily="18" charset="-34"/>
              </a:rPr>
              <a:t>Indirectly, by mites;</a:t>
            </a:r>
          </a:p>
          <a:p>
            <a:pPr lvl="0"/>
            <a:r>
              <a:rPr lang="en-US" dirty="0">
                <a:solidFill>
                  <a:srgbClr val="00B050"/>
                </a:solidFill>
                <a:latin typeface="Angsana New" pitchFamily="18" charset="-34"/>
                <a:cs typeface="Angsana New" pitchFamily="18" charset="-34"/>
              </a:rPr>
              <a:t>Indirectly, by means of cats and dogs;</a:t>
            </a:r>
          </a:p>
          <a:p>
            <a:r>
              <a:rPr lang="en-US" dirty="0">
                <a:solidFill>
                  <a:srgbClr val="00B050"/>
                </a:solidFill>
                <a:latin typeface="Angsana New" pitchFamily="18" charset="-34"/>
                <a:cs typeface="Angsana New" pitchFamily="18" charset="-34"/>
              </a:rPr>
              <a:t>By dying in a water source drunk by humans</a:t>
            </a:r>
          </a:p>
        </p:txBody>
      </p:sp>
    </p:spTree>
    <p:extLst>
      <p:ext uri="{BB962C8B-B14F-4D97-AF65-F5344CB8AC3E}">
        <p14:creationId xmlns:p14="http://schemas.microsoft.com/office/powerpoint/2010/main" xmlns="" val="226463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914400"/>
          </a:xfrm>
        </p:spPr>
        <p:txBody>
          <a:bodyPr>
            <a:normAutofit fontScale="90000"/>
          </a:bodyPr>
          <a:lstStyle/>
          <a:p>
            <a:r>
              <a:rPr lang="en-US" dirty="0" smtClean="0">
                <a:solidFill>
                  <a:srgbClr val="FF0000"/>
                </a:solidFill>
              </a:rPr>
              <a:t>This is the picture of the plague Diseases </a:t>
            </a:r>
            <a:endParaRPr lang="en-US" dirty="0">
              <a:solidFill>
                <a:srgbClr val="FF0000"/>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325196" y="1784350"/>
            <a:ext cx="2950807" cy="4572000"/>
          </a:xfr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76401" y="1600201"/>
            <a:ext cx="2743200" cy="215375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362200" y="3721296"/>
            <a:ext cx="2667000" cy="2876903"/>
          </a:xfrm>
          <a:prstGeom prst="rect">
            <a:avLst/>
          </a:prstGeom>
        </p:spPr>
      </p:pic>
    </p:spTree>
    <p:extLst>
      <p:ext uri="{BB962C8B-B14F-4D97-AF65-F5344CB8AC3E}">
        <p14:creationId xmlns:p14="http://schemas.microsoft.com/office/powerpoint/2010/main" xmlns="" val="431589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 </a:t>
            </a:r>
            <a:r>
              <a:rPr lang="en-US" sz="5400" dirty="0" smtClean="0">
                <a:solidFill>
                  <a:schemeClr val="accent4">
                    <a:lumMod val="75000"/>
                  </a:schemeClr>
                </a:solidFill>
              </a:rPr>
              <a:t>This is the Symptoms</a:t>
            </a:r>
            <a:endParaRPr lang="en-US" sz="5400" dirty="0">
              <a:solidFill>
                <a:schemeClr val="accent4">
                  <a:lumMod val="75000"/>
                </a:schemeClr>
              </a:solidFill>
            </a:endParaRPr>
          </a:p>
        </p:txBody>
      </p:sp>
      <p:sp>
        <p:nvSpPr>
          <p:cNvPr id="3" name="Content Placeholder 2"/>
          <p:cNvSpPr>
            <a:spLocks noGrp="1"/>
          </p:cNvSpPr>
          <p:nvPr>
            <p:ph idx="1"/>
          </p:nvPr>
        </p:nvSpPr>
        <p:spPr/>
        <p:txBody>
          <a:bodyPr/>
          <a:lstStyle/>
          <a:p>
            <a:r>
              <a:rPr lang="en-US" dirty="0">
                <a:solidFill>
                  <a:schemeClr val="accent1">
                    <a:lumMod val="75000"/>
                  </a:schemeClr>
                </a:solidFill>
              </a:rPr>
              <a:t>Plague is divided into three main types </a:t>
            </a:r>
            <a:r>
              <a:rPr lang="en-US" dirty="0" smtClean="0">
                <a:solidFill>
                  <a:schemeClr val="accent1">
                    <a:lumMod val="75000"/>
                  </a:schemeClr>
                </a:solidFill>
              </a:rPr>
              <a:t>bubonic</a:t>
            </a:r>
            <a:r>
              <a:rPr lang="en-US" dirty="0">
                <a:solidFill>
                  <a:schemeClr val="accent1">
                    <a:lumMod val="75000"/>
                  </a:schemeClr>
                </a:solidFill>
              </a:rPr>
              <a:t>, </a:t>
            </a:r>
            <a:r>
              <a:rPr lang="en-US" dirty="0" smtClean="0">
                <a:solidFill>
                  <a:schemeClr val="accent1">
                    <a:lumMod val="75000"/>
                  </a:schemeClr>
                </a:solidFill>
              </a:rPr>
              <a:t>septicemia </a:t>
            </a:r>
            <a:r>
              <a:rPr lang="en-US" dirty="0">
                <a:solidFill>
                  <a:schemeClr val="accent1">
                    <a:lumMod val="75000"/>
                  </a:schemeClr>
                </a:solidFill>
              </a:rPr>
              <a:t>and pneumonic </a:t>
            </a:r>
            <a:r>
              <a:rPr lang="en-US" dirty="0" smtClean="0">
                <a:solidFill>
                  <a:schemeClr val="accent1">
                    <a:lumMod val="75000"/>
                  </a:schemeClr>
                </a:solidFill>
              </a:rPr>
              <a:t>but depending </a:t>
            </a:r>
            <a:r>
              <a:rPr lang="en-US" dirty="0">
                <a:solidFill>
                  <a:schemeClr val="accent1">
                    <a:lumMod val="75000"/>
                  </a:schemeClr>
                </a:solidFill>
              </a:rPr>
              <a:t>on which part of your body is involved</a:t>
            </a:r>
            <a:r>
              <a:rPr lang="en-US" dirty="0" smtClean="0">
                <a:solidFill>
                  <a:schemeClr val="accent1">
                    <a:lumMod val="75000"/>
                  </a:schemeClr>
                </a:solidFill>
              </a:rPr>
              <a:t>.</a:t>
            </a:r>
          </a:p>
          <a:p>
            <a:r>
              <a:rPr lang="en-US" b="1" dirty="0">
                <a:solidFill>
                  <a:schemeClr val="accent1">
                    <a:lumMod val="75000"/>
                  </a:schemeClr>
                </a:solidFill>
              </a:rPr>
              <a:t>Bubonic plague</a:t>
            </a:r>
            <a:r>
              <a:rPr lang="en-US" dirty="0">
                <a:solidFill>
                  <a:schemeClr val="accent1">
                    <a:lumMod val="75000"/>
                  </a:schemeClr>
                </a:solidFill>
              </a:rPr>
              <a:t> </a:t>
            </a:r>
            <a:r>
              <a:rPr lang="en-US" dirty="0" smtClean="0">
                <a:solidFill>
                  <a:schemeClr val="accent1">
                    <a:lumMod val="75000"/>
                  </a:schemeClr>
                </a:solidFill>
              </a:rPr>
              <a:t/>
            </a:r>
            <a:br>
              <a:rPr lang="en-US" dirty="0" smtClean="0">
                <a:solidFill>
                  <a:schemeClr val="accent1">
                    <a:lumMod val="75000"/>
                  </a:schemeClr>
                </a:solidFill>
              </a:rPr>
            </a:br>
            <a:r>
              <a:rPr lang="en-US" dirty="0">
                <a:solidFill>
                  <a:schemeClr val="accent1">
                    <a:lumMod val="75000"/>
                  </a:schemeClr>
                </a:solidFill>
              </a:rPr>
              <a:t>Bubonic plague is the most common variety of the </a:t>
            </a:r>
            <a:r>
              <a:rPr lang="en-US" dirty="0" smtClean="0">
                <a:solidFill>
                  <a:schemeClr val="accent1">
                    <a:lumMod val="75000"/>
                  </a:schemeClr>
                </a:solidFill>
              </a:rPr>
              <a:t>disease.</a:t>
            </a:r>
            <a:endParaRPr lang="en-US" dirty="0">
              <a:solidFill>
                <a:schemeClr val="accent1">
                  <a:lumMod val="75000"/>
                </a:schemeClr>
              </a:solidFill>
            </a:endParaRPr>
          </a:p>
        </p:txBody>
      </p:sp>
    </p:spTree>
    <p:extLst>
      <p:ext uri="{BB962C8B-B14F-4D97-AF65-F5344CB8AC3E}">
        <p14:creationId xmlns:p14="http://schemas.microsoft.com/office/powerpoint/2010/main" xmlns="" val="2642466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This is the how </a:t>
            </a:r>
            <a:r>
              <a:rPr lang="en-US" dirty="0">
                <a:solidFill>
                  <a:schemeClr val="tx2">
                    <a:lumMod val="50000"/>
                  </a:schemeClr>
                </a:solidFill>
              </a:rPr>
              <a:t>m</a:t>
            </a:r>
            <a:r>
              <a:rPr lang="en-US" dirty="0" smtClean="0">
                <a:solidFill>
                  <a:schemeClr val="tx2">
                    <a:lumMod val="50000"/>
                  </a:schemeClr>
                </a:solidFill>
              </a:rPr>
              <a:t>any people die by diseases</a:t>
            </a:r>
            <a:endParaRPr lang="en-US" dirty="0">
              <a:solidFill>
                <a:schemeClr val="tx2">
                  <a:lumMod val="50000"/>
                </a:schemeClr>
              </a:solidFill>
            </a:endParaRPr>
          </a:p>
        </p:txBody>
      </p:sp>
      <p:sp>
        <p:nvSpPr>
          <p:cNvPr id="3" name="Content Placeholder 2"/>
          <p:cNvSpPr>
            <a:spLocks noGrp="1"/>
          </p:cNvSpPr>
          <p:nvPr>
            <p:ph idx="1"/>
          </p:nvPr>
        </p:nvSpPr>
        <p:spPr/>
        <p:txBody>
          <a:bodyPr/>
          <a:lstStyle/>
          <a:p>
            <a:r>
              <a:rPr lang="en-US" dirty="0">
                <a:solidFill>
                  <a:srgbClr val="FF0000"/>
                </a:solidFill>
              </a:rPr>
              <a:t>25 million people died in five years between 1347and 1352. </a:t>
            </a:r>
          </a:p>
          <a:p>
            <a:r>
              <a:rPr lang="en-US" dirty="0">
                <a:solidFill>
                  <a:srgbClr val="FF0000"/>
                </a:solidFill>
              </a:rPr>
              <a:t>1. In 1000 38 million people died.</a:t>
            </a:r>
          </a:p>
          <a:p>
            <a:r>
              <a:rPr lang="en-US" dirty="0">
                <a:solidFill>
                  <a:srgbClr val="FF0000"/>
                </a:solidFill>
              </a:rPr>
              <a:t>2. In 1100 48 million people died.</a:t>
            </a:r>
          </a:p>
          <a:p>
            <a:r>
              <a:rPr lang="en-US" dirty="0">
                <a:solidFill>
                  <a:srgbClr val="FF0000"/>
                </a:solidFill>
              </a:rPr>
              <a:t>3. In 1200 59 million people died.</a:t>
            </a:r>
          </a:p>
          <a:p>
            <a:r>
              <a:rPr lang="en-US" dirty="0">
                <a:solidFill>
                  <a:srgbClr val="FF0000"/>
                </a:solidFill>
              </a:rPr>
              <a:t>4. In 1300 70 million people died.</a:t>
            </a:r>
          </a:p>
          <a:p>
            <a:r>
              <a:rPr lang="en-US" dirty="0">
                <a:solidFill>
                  <a:srgbClr val="FF0000"/>
                </a:solidFill>
              </a:rPr>
              <a:t>5. In 1347 75 million people died.</a:t>
            </a:r>
          </a:p>
          <a:p>
            <a:r>
              <a:rPr lang="en-US" dirty="0">
                <a:solidFill>
                  <a:srgbClr val="FF0000"/>
                </a:solidFill>
              </a:rPr>
              <a:t>6. In 1352 50 million people died</a:t>
            </a:r>
            <a:r>
              <a:rPr lang="en-US" dirty="0"/>
              <a:t>.</a:t>
            </a:r>
          </a:p>
        </p:txBody>
      </p:sp>
    </p:spTree>
    <p:extLst>
      <p:ext uri="{BB962C8B-B14F-4D97-AF65-F5344CB8AC3E}">
        <p14:creationId xmlns:p14="http://schemas.microsoft.com/office/powerpoint/2010/main" xmlns="" val="1049332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more information please click this links….</a:t>
            </a:r>
            <a:endParaRPr lang="en-US" dirty="0"/>
          </a:p>
        </p:txBody>
      </p:sp>
      <p:sp>
        <p:nvSpPr>
          <p:cNvPr id="3" name="Content Placeholder 2"/>
          <p:cNvSpPr>
            <a:spLocks noGrp="1"/>
          </p:cNvSpPr>
          <p:nvPr>
            <p:ph idx="1"/>
          </p:nvPr>
        </p:nvSpPr>
        <p:spPr/>
        <p:txBody>
          <a:bodyPr>
            <a:normAutofit/>
          </a:bodyPr>
          <a:lstStyle/>
          <a:p>
            <a:r>
              <a:rPr lang="en-US" sz="2200" dirty="0" smtClean="0">
                <a:hlinkClick r:id="rId2"/>
              </a:rPr>
              <a:t>http://www.mayoclinic.com/health/plague/DS00493/DSECTION=symptoms</a:t>
            </a:r>
            <a:endParaRPr lang="en-US" sz="2200" dirty="0" smtClean="0"/>
          </a:p>
          <a:p>
            <a:r>
              <a:rPr lang="en-US" sz="2200" dirty="0"/>
              <a:t>1.</a:t>
            </a:r>
            <a:r>
              <a:rPr lang="en-US" sz="2200" u="sng" dirty="0">
                <a:hlinkClick r:id="rId3"/>
              </a:rPr>
              <a:t>http://www.macroevolution.net/diseases-carried-by-rats.html</a:t>
            </a:r>
            <a:endParaRPr lang="en-US" sz="2200" dirty="0"/>
          </a:p>
          <a:p>
            <a:r>
              <a:rPr lang="en-US" sz="2200" dirty="0"/>
              <a:t> 2.</a:t>
            </a:r>
            <a:r>
              <a:rPr lang="en-US" sz="2200" u="sng" dirty="0">
                <a:hlinkClick r:id="rId4"/>
              </a:rPr>
              <a:t>http://www.macroevolution.net/bubonic-plague.html#.T3uU8jEgfyB</a:t>
            </a:r>
            <a:endParaRPr lang="en-US" sz="2200" dirty="0"/>
          </a:p>
          <a:p>
            <a:r>
              <a:rPr lang="en-US" sz="2200" dirty="0"/>
              <a:t>3.</a:t>
            </a:r>
            <a:r>
              <a:rPr lang="en-US" sz="2200" u="sng" dirty="0">
                <a:hlinkClick r:id="rId5"/>
              </a:rPr>
              <a:t>http://www.themiddleages.net/plague.html</a:t>
            </a:r>
            <a:endParaRPr lang="en-US" sz="2200" dirty="0"/>
          </a:p>
          <a:p>
            <a:r>
              <a:rPr lang="en-US" sz="2200" dirty="0"/>
              <a:t>4.</a:t>
            </a:r>
            <a:r>
              <a:rPr lang="en-US" sz="2200" u="sng" dirty="0">
                <a:hlinkClick r:id="rId6"/>
              </a:rPr>
              <a:t>http://www.google.com/</a:t>
            </a:r>
            <a:r>
              <a:rPr lang="en-US" sz="2200" u="sng" dirty="0" err="1">
                <a:hlinkClick r:id="rId6"/>
              </a:rPr>
              <a:t>search?tbm</a:t>
            </a:r>
            <a:r>
              <a:rPr lang="en-US" sz="2200" u="sng" dirty="0">
                <a:hlinkClick r:id="rId6"/>
              </a:rPr>
              <a:t>=</a:t>
            </a:r>
            <a:r>
              <a:rPr lang="en-US" sz="2200" u="sng" dirty="0" err="1">
                <a:hlinkClick r:id="rId6"/>
              </a:rPr>
              <a:t>isch&amp;hl</a:t>
            </a:r>
            <a:r>
              <a:rPr lang="en-US" sz="2200" u="sng" dirty="0">
                <a:hlinkClick r:id="rId6"/>
              </a:rPr>
              <a:t>=</a:t>
            </a:r>
            <a:r>
              <a:rPr lang="en-US" sz="2200" u="sng" dirty="0" err="1">
                <a:hlinkClick r:id="rId6"/>
              </a:rPr>
              <a:t>en&amp;source</a:t>
            </a:r>
            <a:r>
              <a:rPr lang="en-US" sz="2200" u="sng" dirty="0">
                <a:hlinkClick r:id="rId6"/>
              </a:rPr>
              <a:t>=</a:t>
            </a:r>
            <a:r>
              <a:rPr lang="en-US" sz="2200" u="sng" dirty="0" err="1">
                <a:hlinkClick r:id="rId6"/>
              </a:rPr>
              <a:t>hp&amp;biw</a:t>
            </a:r>
            <a:r>
              <a:rPr lang="en-US" sz="2200" u="sng" dirty="0">
                <a:hlinkClick r:id="rId6"/>
              </a:rPr>
              <a:t>=1777&amp;bih=852&amp;q=</a:t>
            </a:r>
            <a:r>
              <a:rPr lang="en-US" sz="2200" u="sng" dirty="0" err="1">
                <a:hlinkClick r:id="rId6"/>
              </a:rPr>
              <a:t>plague&amp;gbv</a:t>
            </a:r>
            <a:r>
              <a:rPr lang="en-US" sz="2200" u="sng" dirty="0">
                <a:hlinkClick r:id="rId6"/>
              </a:rPr>
              <a:t>=2&amp;oq=</a:t>
            </a:r>
            <a:r>
              <a:rPr lang="en-US" sz="2200" u="sng" dirty="0" err="1">
                <a:hlinkClick r:id="rId6"/>
              </a:rPr>
              <a:t>plague&amp;aq</a:t>
            </a:r>
            <a:r>
              <a:rPr lang="en-US" sz="2200" u="sng" dirty="0">
                <a:hlinkClick r:id="rId6"/>
              </a:rPr>
              <a:t>=</a:t>
            </a:r>
            <a:r>
              <a:rPr lang="en-US" sz="2200" u="sng" dirty="0" err="1">
                <a:hlinkClick r:id="rId6"/>
              </a:rPr>
              <a:t>f&amp;aqi</a:t>
            </a:r>
            <a:r>
              <a:rPr lang="en-US" sz="2200" u="sng" dirty="0">
                <a:hlinkClick r:id="rId6"/>
              </a:rPr>
              <a:t>=g10&amp;aql=&amp;</a:t>
            </a:r>
            <a:r>
              <a:rPr lang="en-US" sz="2200" u="sng" dirty="0" err="1">
                <a:hlinkClick r:id="rId6"/>
              </a:rPr>
              <a:t>gs_l</a:t>
            </a:r>
            <a:r>
              <a:rPr lang="en-US" sz="2200" u="sng" dirty="0">
                <a:hlinkClick r:id="rId6"/>
              </a:rPr>
              <a:t>=img.3..0l10.5569l10196l0l10826l6l6l0l1l1l0l337l958l0j4j0j1l5l0.llsin</a:t>
            </a:r>
            <a:r>
              <a:rPr lang="en-US" u="sng" dirty="0" smtClean="0">
                <a:hlinkClick r:id="rId6"/>
              </a:rPr>
              <a:t>.</a:t>
            </a:r>
            <a:r>
              <a:rPr lang="en-US" u="sng" dirty="0" smtClean="0"/>
              <a:t> </a:t>
            </a:r>
            <a:endParaRPr lang="en-US" dirty="0"/>
          </a:p>
          <a:p>
            <a:pPr lvl="7"/>
            <a:r>
              <a:rPr lang="en-US" u="sng" dirty="0" smtClean="0"/>
              <a:t>Thank you </a:t>
            </a:r>
            <a:endParaRPr lang="en-US" dirty="0"/>
          </a:p>
        </p:txBody>
      </p:sp>
    </p:spTree>
    <p:extLst>
      <p:ext uri="{BB962C8B-B14F-4D97-AF65-F5344CB8AC3E}">
        <p14:creationId xmlns:p14="http://schemas.microsoft.com/office/powerpoint/2010/main" xmlns="" val="3890533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75</TotalTime>
  <Words>294</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Metro</vt:lpstr>
      <vt:lpstr>Diseases of Plague  </vt:lpstr>
      <vt:lpstr>This is the map that where is the Plague spread</vt:lpstr>
      <vt:lpstr>How this diseases spread to humans? </vt:lpstr>
      <vt:lpstr>Ways that rats transmit disease to humans:</vt:lpstr>
      <vt:lpstr>This is the picture of the plague Diseases </vt:lpstr>
      <vt:lpstr> This is the Symptoms</vt:lpstr>
      <vt:lpstr>This is the how many people die by diseases</vt:lpstr>
      <vt:lpstr>For more information please click this links….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 of Plague</dc:title>
  <dc:creator>cinno</dc:creator>
  <cp:lastModifiedBy>jjattisso</cp:lastModifiedBy>
  <cp:revision>8</cp:revision>
  <dcterms:created xsi:type="dcterms:W3CDTF">2012-04-10T03:37:25Z</dcterms:created>
  <dcterms:modified xsi:type="dcterms:W3CDTF">2012-04-10T16:35:12Z</dcterms:modified>
</cp:coreProperties>
</file>