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7" d="100"/>
          <a:sy n="67" d="100"/>
        </p:scale>
        <p:origin x="-120" y="-5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7094"/>
            <a:ext cx="7772400" cy="1470025"/>
          </a:xfrm>
        </p:spPr>
        <p:txBody>
          <a:bodyPr anchor="b" anchorCtr="0"/>
          <a:lstStyle>
            <a:lvl1pPr>
              <a:defRPr sz="5400">
                <a:gradFill>
                  <a:gsLst>
                    <a:gs pos="0">
                      <a:schemeClr val="tx2"/>
                    </a:gs>
                    <a:gs pos="100000">
                      <a:schemeClr val="tx2">
                        <a:lumMod val="75000"/>
                      </a:schemeClr>
                    </a:gs>
                  </a:gsLst>
                  <a:lin ang="5400000" scaled="0"/>
                </a:gradFill>
                <a:effectLst>
                  <a:outerShdw blurRad="50800" dist="25400" dir="5400000" algn="t" rotWithShape="0">
                    <a:prstClr val="black">
                      <a:alpha val="40000"/>
                    </a:prst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685801" y="3810000"/>
            <a:ext cx="7770812" cy="1752600"/>
          </a:xfrm>
        </p:spPr>
        <p:txBody>
          <a:bodyPr>
            <a:normAutofit/>
          </a:bodyPr>
          <a:lstStyle>
            <a:lvl1pPr marL="0" indent="0" algn="ctr">
              <a:spcBef>
                <a:spcPts val="300"/>
              </a:spcBef>
              <a:buNone/>
              <a:defRPr sz="1600">
                <a:gradFill>
                  <a:gsLst>
                    <a:gs pos="0">
                      <a:schemeClr val="tx2"/>
                    </a:gs>
                    <a:gs pos="100000">
                      <a:schemeClr val="tx2">
                        <a:lumMod val="75000"/>
                      </a:schemeClr>
                    </a:gs>
                  </a:gsLst>
                  <a:lin ang="5400000" scaled="0"/>
                </a:gradFill>
                <a:effectLst>
                  <a:outerShdw blurRad="50800" dist="38100" dir="5400000" algn="t"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1778F24D-EB19-4AE0-B015-2BEA6D5224F2}" type="datetimeFigureOut">
              <a:rPr lang="en-US" smtClean="0"/>
              <a:t>12/11/12</a:t>
            </a:fld>
            <a:endParaRPr lang="en-US"/>
          </a:p>
        </p:txBody>
      </p:sp>
      <p:sp>
        <p:nvSpPr>
          <p:cNvPr id="5" name="Footer Placeholder 4"/>
          <p:cNvSpPr>
            <a:spLocks noGrp="1"/>
          </p:cNvSpPr>
          <p:nvPr>
            <p:ph type="ftr" sz="quarter" idx="11"/>
          </p:nvPr>
        </p:nvSpPr>
        <p:spPr/>
        <p:txBody>
          <a:bodyPr/>
          <a:lstStyle/>
          <a:p>
            <a:endParaRPr lang="en-US"/>
          </a:p>
        </p:txBody>
      </p:sp>
      <p:pic>
        <p:nvPicPr>
          <p:cNvPr id="7" name="Picture 6" descr="CoverGlyph.png"/>
          <p:cNvPicPr>
            <a:picLocks noChangeAspect="1"/>
          </p:cNvPicPr>
          <p:nvPr/>
        </p:nvPicPr>
        <p:blipFill>
          <a:blip r:embed="rId2"/>
          <a:stretch>
            <a:fillRect/>
          </a:stretch>
        </p:blipFill>
        <p:spPr>
          <a:xfrm>
            <a:off x="4010025" y="3048000"/>
            <a:ext cx="1123950" cy="77152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738282"/>
            <a:ext cx="7770813" cy="1048870"/>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286000" y="457200"/>
            <a:ext cx="4572000" cy="3173506"/>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85800" y="5181600"/>
            <a:ext cx="7770813" cy="685800"/>
          </a:xfrm>
        </p:spPr>
        <p:txBody>
          <a:bodyPr vert="horz" lIns="91440" tIns="45720" rIns="91440" bIns="45720" rtlCol="0">
            <a:normAutofit/>
          </a:bodyPr>
          <a:lstStyle>
            <a:lvl1pPr marL="0" indent="0" algn="ctr">
              <a:spcBef>
                <a:spcPts val="3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1778F24D-EB19-4AE0-B015-2BEA6D5224F2}" type="datetimeFigureOut">
              <a:rPr lang="en-US" smtClean="0"/>
              <a:t>12/11/12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D9BD3-E57B-4194-A545-2804EB95D970}" type="slidenum">
              <a:rPr lang="en-US" smtClean="0"/>
              <a:t>‹#›</a:t>
            </a:fld>
            <a:endParaRPr lang="en-US"/>
          </a:p>
        </p:txBody>
      </p:sp>
      <p:pic>
        <p:nvPicPr>
          <p:cNvPr id="11" name="Picture 2" descr="HR-Glyph-R3.png"/>
          <p:cNvPicPr>
            <a:picLocks noChangeAspect="1" noChangeArrowheads="1"/>
          </p:cNvPicPr>
          <p:nvPr/>
        </p:nvPicPr>
        <p:blipFill>
          <a:blip r:embed="rId2" cstate="print"/>
          <a:srcRect/>
          <a:stretch>
            <a:fillRect/>
          </a:stretch>
        </p:blipFill>
        <p:spPr bwMode="auto">
          <a:xfrm>
            <a:off x="3749040" y="4890247"/>
            <a:ext cx="1645920" cy="170411"/>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1778F24D-EB19-4AE0-B015-2BEA6D5224F2}" type="datetimeFigureOut">
              <a:rPr lang="en-US" smtClean="0"/>
              <a:t>12/11/12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D9BD3-E57B-4194-A545-2804EB95D970}" type="slidenum">
              <a:rPr lang="en-US" smtClean="0"/>
              <a:t>‹#›</a:t>
            </a:fld>
            <a:endParaRPr lang="en-US"/>
          </a:p>
        </p:txBody>
      </p:sp>
      <p:pic>
        <p:nvPicPr>
          <p:cNvPr id="10"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7882"/>
            <a:ext cx="1524000" cy="5325036"/>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7882"/>
            <a:ext cx="5889812" cy="5325036"/>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1778F24D-EB19-4AE0-B015-2BEA6D5224F2}" type="datetimeFigureOut">
              <a:rPr lang="en-US" smtClean="0"/>
              <a:t>12/11/12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D9BD3-E57B-4194-A545-2804EB95D970}" type="slidenum">
              <a:rPr lang="en-US" smtClean="0"/>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rot="5400000">
            <a:off x="6052928" y="3115195"/>
            <a:ext cx="1645920" cy="170411"/>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1778F24D-EB19-4AE0-B015-2BEA6D5224F2}" type="datetimeFigureOut">
              <a:rPr lang="en-US" smtClean="0"/>
              <a:t>12/11/12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D9BD3-E57B-4194-A545-2804EB95D970}" type="slidenum">
              <a:rPr lang="en-US" smtClean="0"/>
              <a:t>‹#›</a:t>
            </a:fld>
            <a:endParaRPr lang="en-US"/>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626440"/>
            <a:ext cx="7770813" cy="1472184"/>
          </a:xfrm>
        </p:spPr>
        <p:txBody>
          <a:bodyPr anchor="b" anchorCtr="0"/>
          <a:lstStyle>
            <a:lvl1pPr algn="ctr">
              <a:defRPr sz="5400" b="0" i="0" cap="none" baseline="0"/>
            </a:lvl1pPr>
          </a:lstStyle>
          <a:p>
            <a:r>
              <a:rPr lang="en-US" smtClean="0"/>
              <a:t>Click to edit Master title style</a:t>
            </a:r>
            <a:endParaRPr/>
          </a:p>
        </p:txBody>
      </p:sp>
      <p:sp>
        <p:nvSpPr>
          <p:cNvPr id="3" name="Text Placeholder 2"/>
          <p:cNvSpPr>
            <a:spLocks noGrp="1"/>
          </p:cNvSpPr>
          <p:nvPr>
            <p:ph type="body" idx="1"/>
          </p:nvPr>
        </p:nvSpPr>
        <p:spPr>
          <a:xfrm>
            <a:off x="685800" y="3813048"/>
            <a:ext cx="7770813" cy="1755648"/>
          </a:xfrm>
        </p:spPr>
        <p:txBody>
          <a:bodyPr anchor="t" anchorCtr="0">
            <a:normAutofit/>
          </a:bodyPr>
          <a:lstStyle>
            <a:lvl1pPr marL="0" indent="0" algn="ctr">
              <a:spcBef>
                <a:spcPts val="30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1778F24D-EB19-4AE0-B015-2BEA6D5224F2}" type="datetimeFigureOut">
              <a:rPr lang="en-US" smtClean="0"/>
              <a:t>12/11/12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D9BD3-E57B-4194-A545-2804EB95D970}" type="slidenum">
              <a:rPr lang="en-US" smtClean="0"/>
              <a:t>‹#›</a:t>
            </a:fld>
            <a:endParaRPr lang="en-US"/>
          </a:p>
        </p:txBody>
      </p:sp>
      <p:pic>
        <p:nvPicPr>
          <p:cNvPr id="7" name="Picture 6" descr="Glyph-SectionHeader.png"/>
          <p:cNvPicPr>
            <a:picLocks noChangeAspect="1"/>
          </p:cNvPicPr>
          <p:nvPr/>
        </p:nvPicPr>
        <p:blipFill>
          <a:blip r:embed="rId2"/>
          <a:stretch>
            <a:fillRect/>
          </a:stretch>
        </p:blipFill>
        <p:spPr>
          <a:xfrm>
            <a:off x="4038600" y="3174066"/>
            <a:ext cx="1066800" cy="59055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2209801"/>
            <a:ext cx="3657600" cy="3657600"/>
          </a:xfrm>
        </p:spPr>
        <p:txBody>
          <a:bodyPr>
            <a:normAutofit/>
          </a:bodyPr>
          <a:lstStyle>
            <a:lvl1pPr>
              <a:defRPr sz="22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a:p>
            <a:pPr lvl="4"/>
            <a:endParaRPr dirty="0"/>
          </a:p>
        </p:txBody>
      </p:sp>
      <p:sp>
        <p:nvSpPr>
          <p:cNvPr id="4" name="Content Placeholder 3"/>
          <p:cNvSpPr>
            <a:spLocks noGrp="1"/>
          </p:cNvSpPr>
          <p:nvPr>
            <p:ph sz="half" idx="2"/>
          </p:nvPr>
        </p:nvSpPr>
        <p:spPr>
          <a:xfrm>
            <a:off x="4800600" y="2209801"/>
            <a:ext cx="3657600" cy="3657600"/>
          </a:xfrm>
        </p:spPr>
        <p:txBody>
          <a:bodyPr>
            <a:normAutofit/>
          </a:bodyPr>
          <a:lstStyle>
            <a:lvl1pPr>
              <a:defRPr sz="22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1778F24D-EB19-4AE0-B015-2BEA6D5224F2}" type="datetimeFigureOut">
              <a:rPr lang="en-US" smtClean="0"/>
              <a:t>12/11/12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D9BD3-E57B-4194-A545-2804EB95D970}" type="slidenum">
              <a:rPr lang="en-US" smtClean="0"/>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819400"/>
            <a:ext cx="3657600" cy="3048000"/>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8006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0600" y="2819400"/>
            <a:ext cx="3657600" cy="3048000"/>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1778F24D-EB19-4AE0-B015-2BEA6D5224F2}" type="datetimeFigureOut">
              <a:rPr lang="en-US" smtClean="0"/>
              <a:t>12/11/12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0D9BD3-E57B-4194-A545-2804EB95D970}" type="slidenum">
              <a:rPr lang="en-US" smtClean="0"/>
              <a:t>‹#›</a:t>
            </a:fld>
            <a:endParaRPr lang="en-US"/>
          </a:p>
        </p:txBody>
      </p:sp>
      <p:pic>
        <p:nvPicPr>
          <p:cNvPr id="11"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778F24D-EB19-4AE0-B015-2BEA6D5224F2}" type="datetimeFigureOut">
              <a:rPr lang="en-US" smtClean="0"/>
              <a:t>12/11/12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0D9BD3-E57B-4194-A545-2804EB95D970}" type="slidenum">
              <a:rPr lang="en-US" smtClean="0"/>
              <a:t>‹#›</a:t>
            </a:fld>
            <a:endParaRPr lang="en-US"/>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8F24D-EB19-4AE0-B015-2BEA6D5224F2}" type="datetimeFigureOut">
              <a:rPr lang="en-US" smtClean="0"/>
              <a:t>12/11/12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0D9BD3-E57B-4194-A545-2804EB95D97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6" y="914400"/>
            <a:ext cx="3657600" cy="1162050"/>
          </a:xfrm>
        </p:spPr>
        <p:txBody>
          <a:bodyPr anchor="b"/>
          <a:lstStyle>
            <a:lvl1pPr algn="ctr">
              <a:defRPr sz="3800" b="0"/>
            </a:lvl1pPr>
          </a:lstStyle>
          <a:p>
            <a:r>
              <a:rPr lang="en-US" smtClean="0"/>
              <a:t>Click to edit Master title style</a:t>
            </a:r>
            <a:endParaRPr/>
          </a:p>
        </p:txBody>
      </p:sp>
      <p:sp>
        <p:nvSpPr>
          <p:cNvPr id="3" name="Content Placeholder 2"/>
          <p:cNvSpPr>
            <a:spLocks noGrp="1"/>
          </p:cNvSpPr>
          <p:nvPr>
            <p:ph idx="1"/>
          </p:nvPr>
        </p:nvSpPr>
        <p:spPr>
          <a:xfrm>
            <a:off x="4796118" y="457199"/>
            <a:ext cx="3657600" cy="5410201"/>
          </a:xfrm>
        </p:spPr>
        <p:txBody>
          <a:bodyPr>
            <a:normAutofit/>
          </a:bodyPr>
          <a:lstStyle>
            <a:lvl1pPr>
              <a:defRPr sz="2400"/>
            </a:lvl1pPr>
            <a:lvl2pPr>
              <a:defRPr sz="2200"/>
            </a:lvl2pPr>
            <a:lvl3pPr>
              <a:defRPr sz="2000"/>
            </a:lvl3pPr>
            <a:lvl4pPr>
              <a:defRPr sz="1800"/>
            </a:lvl4pPr>
            <a:lvl5pPr>
              <a:defRPr sz="1800"/>
            </a:lvl5pPr>
            <a:lvl6pPr marL="2290763" indent="-461963">
              <a:tabLst/>
              <a:defRPr sz="2000"/>
            </a:lvl6pPr>
            <a:lvl7pPr marL="2290763" indent="-461963">
              <a:tabLst/>
              <a:defRPr sz="2000"/>
            </a:lvl7pPr>
            <a:lvl8pPr marL="2290763" indent="-461963">
              <a:tabLst/>
              <a:defRPr sz="2000"/>
            </a:lvl8pPr>
            <a:lvl9pPr marL="2290763" indent="-461963">
              <a:tabLst/>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658906" y="2590799"/>
            <a:ext cx="3657600" cy="2895601"/>
          </a:xfrm>
        </p:spPr>
        <p:txBody>
          <a:bodyPr>
            <a:normAutofit/>
          </a:bodyPr>
          <a:lstStyle>
            <a:lvl1pPr marL="0" indent="0" algn="ctr">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8F24D-EB19-4AE0-B015-2BEA6D5224F2}" type="datetimeFigureOut">
              <a:rPr lang="en-US" smtClean="0"/>
              <a:t>12/11/12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D9BD3-E57B-4194-A545-2804EB95D970}" type="slidenum">
              <a:rPr lang="en-US" smtClean="0"/>
              <a:t>‹#›</a:t>
            </a:fld>
            <a:endParaRPr lang="en-US"/>
          </a:p>
        </p:txBody>
      </p:sp>
      <p:pic>
        <p:nvPicPr>
          <p:cNvPr id="10" name="Picture 2" descr="HR-Glyph-R3.png"/>
          <p:cNvPicPr>
            <a:picLocks noChangeAspect="1" noChangeArrowheads="1"/>
          </p:cNvPicPr>
          <p:nvPr/>
        </p:nvPicPr>
        <p:blipFill>
          <a:blip r:embed="rId2" cstate="print"/>
          <a:srcRect/>
          <a:stretch>
            <a:fillRect/>
          </a:stretch>
        </p:blipFill>
        <p:spPr bwMode="auto">
          <a:xfrm>
            <a:off x="1664746" y="2286000"/>
            <a:ext cx="1645920" cy="170411"/>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9013" y="914400"/>
            <a:ext cx="3657600" cy="1161288"/>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58906" y="457200"/>
            <a:ext cx="3657600" cy="5413248"/>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799013" y="2587752"/>
            <a:ext cx="3657600" cy="2898648"/>
          </a:xfrm>
        </p:spPr>
        <p:txBody>
          <a:bodyPr vert="horz" lIns="91440" tIns="45720" rIns="91440" bIns="45720" rtlCol="0">
            <a:normAutofit/>
          </a:bodyPr>
          <a:lstStyle>
            <a:lvl1pPr marL="0" indent="0" algn="ctr">
              <a:spcBef>
                <a:spcPts val="6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1778F24D-EB19-4AE0-B015-2BEA6D5224F2}" type="datetimeFigureOut">
              <a:rPr lang="en-US" smtClean="0"/>
              <a:t>12/11/12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D9BD3-E57B-4194-A545-2804EB95D970}" type="slidenum">
              <a:rPr lang="en-US" smtClean="0"/>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a:off x="5804853" y="2286000"/>
            <a:ext cx="1645920" cy="170411"/>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305300" y="6289115"/>
            <a:ext cx="533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90D9BD3-E57B-4194-A545-2804EB95D970}" type="slidenum">
              <a:rPr lang="en-US" smtClean="0"/>
              <a:t>‹#›</a:t>
            </a:fld>
            <a:endParaRPr lang="en-US"/>
          </a:p>
        </p:txBody>
      </p:sp>
      <p:sp>
        <p:nvSpPr>
          <p:cNvPr id="2" name="Title Placeholder 1"/>
          <p:cNvSpPr>
            <a:spLocks noGrp="1"/>
          </p:cNvSpPr>
          <p:nvPr>
            <p:ph type="title"/>
          </p:nvPr>
        </p:nvSpPr>
        <p:spPr>
          <a:xfrm>
            <a:off x="685800" y="67236"/>
            <a:ext cx="7770813" cy="1371600"/>
          </a:xfrm>
          <a:prstGeom prst="rect">
            <a:avLst/>
          </a:prstGeom>
          <a:effectLst/>
        </p:spPr>
        <p:txBody>
          <a:bodyPr vert="horz" lIns="91440" tIns="45720" rIns="91440" bIns="45720" rtlCol="0" anchor="ctr" anchorCtr="0">
            <a:noAutofit/>
          </a:bodyPr>
          <a:lstStyle/>
          <a:p>
            <a:r>
              <a:rPr lang="en-US" smtClean="0"/>
              <a:t>Click to edit Master title style</a:t>
            </a:r>
            <a:endParaRPr/>
          </a:p>
        </p:txBody>
      </p:sp>
      <p:sp>
        <p:nvSpPr>
          <p:cNvPr id="3" name="Text Placeholder 2"/>
          <p:cNvSpPr>
            <a:spLocks noGrp="1"/>
          </p:cNvSpPr>
          <p:nvPr>
            <p:ph type="body" idx="1"/>
          </p:nvPr>
        </p:nvSpPr>
        <p:spPr>
          <a:xfrm>
            <a:off x="685800" y="2209800"/>
            <a:ext cx="7770813" cy="3657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6400800" y="6289115"/>
            <a:ext cx="237564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8F24D-EB19-4AE0-B015-2BEA6D5224F2}" type="datetimeFigureOut">
              <a:rPr lang="en-US" smtClean="0"/>
              <a:t>12/11/12</a:t>
            </a:fld>
            <a:endParaRPr lang="en-US"/>
          </a:p>
        </p:txBody>
      </p:sp>
      <p:sp>
        <p:nvSpPr>
          <p:cNvPr id="5" name="Footer Placeholder 4"/>
          <p:cNvSpPr>
            <a:spLocks noGrp="1"/>
          </p:cNvSpPr>
          <p:nvPr>
            <p:ph type="ftr" sz="quarter" idx="3"/>
          </p:nvPr>
        </p:nvSpPr>
        <p:spPr>
          <a:xfrm>
            <a:off x="349624" y="6289115"/>
            <a:ext cx="315557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5000" kern="1200">
          <a:solidFill>
            <a:schemeClr val="tx2"/>
          </a:solidFill>
          <a:effectLst>
            <a:outerShdw blurRad="38100" dist="12700" algn="l" rotWithShape="0">
              <a:prstClr val="black">
                <a:alpha val="40000"/>
              </a:prstClr>
            </a:outerShdw>
          </a:effectLst>
          <a:latin typeface="+mj-lt"/>
          <a:ea typeface="+mj-ea"/>
          <a:cs typeface="+mj-cs"/>
        </a:defRPr>
      </a:lvl1pPr>
    </p:titleStyle>
    <p:bodyStyle>
      <a:lvl1pPr marL="457200" indent="-457200" algn="l" defTabSz="914400" rtl="0" eaLnBrk="1" latinLnBrk="0" hangingPunct="1">
        <a:spcBef>
          <a:spcPts val="2000"/>
        </a:spcBef>
        <a:buClr>
          <a:schemeClr val="accent3"/>
        </a:buClr>
        <a:buFont typeface="Wingdings" pitchFamily="2" charset="2"/>
        <a:buChar char=""/>
        <a:defRPr sz="2400" kern="1200">
          <a:solidFill>
            <a:schemeClr val="tx2"/>
          </a:solidFill>
          <a:latin typeface="+mn-lt"/>
          <a:ea typeface="+mn-ea"/>
          <a:cs typeface="+mn-cs"/>
        </a:defRPr>
      </a:lvl1pPr>
      <a:lvl2pPr marL="914400" indent="-457200" algn="l" defTabSz="914400" rtl="0" eaLnBrk="1" latinLnBrk="0" hangingPunct="1">
        <a:spcBef>
          <a:spcPts val="600"/>
        </a:spcBef>
        <a:buClr>
          <a:schemeClr val="accent3">
            <a:lumMod val="50000"/>
          </a:schemeClr>
        </a:buClr>
        <a:buFont typeface="Wingdings" pitchFamily="2" charset="2"/>
        <a:buChar char=""/>
        <a:defRPr sz="2200" kern="1200">
          <a:solidFill>
            <a:schemeClr val="tx2"/>
          </a:solidFill>
          <a:latin typeface="+mn-lt"/>
          <a:ea typeface="+mn-ea"/>
          <a:cs typeface="+mn-cs"/>
        </a:defRPr>
      </a:lvl2pPr>
      <a:lvl3pPr marL="1371600" indent="-457200" algn="l" defTabSz="914400" rtl="0" eaLnBrk="1" latinLnBrk="0" hangingPunct="1">
        <a:spcBef>
          <a:spcPts val="600"/>
        </a:spcBef>
        <a:buClr>
          <a:schemeClr val="accent3"/>
        </a:buClr>
        <a:buFont typeface="Wingdings" pitchFamily="2" charset="2"/>
        <a:buChar char=""/>
        <a:defRPr sz="2000" kern="1200">
          <a:solidFill>
            <a:schemeClr val="tx2"/>
          </a:solidFill>
          <a:latin typeface="+mn-lt"/>
          <a:ea typeface="+mn-ea"/>
          <a:cs typeface="+mn-cs"/>
        </a:defRPr>
      </a:lvl3pPr>
      <a:lvl4pPr marL="1828800" indent="-457200" algn="l" defTabSz="914400" rtl="0" eaLnBrk="1" latinLnBrk="0" hangingPunct="1">
        <a:spcBef>
          <a:spcPts val="600"/>
        </a:spcBef>
        <a:buClr>
          <a:schemeClr val="accent3">
            <a:lumMod val="50000"/>
          </a:schemeClr>
        </a:buClr>
        <a:buFont typeface="Wingdings" pitchFamily="2" charset="2"/>
        <a:buChar char=""/>
        <a:defRPr sz="1800" kern="1200">
          <a:solidFill>
            <a:schemeClr val="tx2"/>
          </a:solidFill>
          <a:latin typeface="+mn-lt"/>
          <a:ea typeface="+mn-ea"/>
          <a:cs typeface="+mn-cs"/>
        </a:defRPr>
      </a:lvl4pPr>
      <a:lvl5pPr marL="2286000" indent="-457200" algn="l" defTabSz="914400" rtl="0" eaLnBrk="1" latinLnBrk="0" hangingPunct="1">
        <a:spcBef>
          <a:spcPts val="600"/>
        </a:spcBef>
        <a:buClr>
          <a:schemeClr val="accent3"/>
        </a:buClr>
        <a:buFont typeface="Wingdings" pitchFamily="2" charset="2"/>
        <a:buChar char=""/>
        <a:defRPr sz="1800" kern="1200">
          <a:solidFill>
            <a:schemeClr val="tx2"/>
          </a:solidFill>
          <a:latin typeface="+mn-lt"/>
          <a:ea typeface="+mn-ea"/>
          <a:cs typeface="+mn-cs"/>
        </a:defRPr>
      </a:lvl5pPr>
      <a:lvl6pPr marL="2743200" indent="-461963" algn="l" defTabSz="914400" rtl="0" eaLnBrk="1" latinLnBrk="0" hangingPunct="1">
        <a:spcBef>
          <a:spcPct val="20000"/>
        </a:spcBef>
        <a:buClr>
          <a:schemeClr val="accent3">
            <a:lumMod val="50000"/>
          </a:schemeClr>
        </a:buClr>
        <a:buFont typeface="Wingdings" pitchFamily="2" charset="2"/>
        <a:buChar char=""/>
        <a:defRPr sz="1800" kern="1200">
          <a:solidFill>
            <a:schemeClr val="tx1"/>
          </a:solidFill>
          <a:latin typeface="+mn-lt"/>
          <a:ea typeface="+mn-ea"/>
          <a:cs typeface="+mn-cs"/>
        </a:defRPr>
      </a:lvl6pPr>
      <a:lvl7pPr marL="3205163" indent="-461963" algn="l" defTabSz="914400" rtl="0" eaLnBrk="1" latinLnBrk="0" hangingPunct="1">
        <a:spcBef>
          <a:spcPct val="20000"/>
        </a:spcBef>
        <a:buClr>
          <a:schemeClr val="accent3"/>
        </a:buClr>
        <a:buFont typeface="Wingdings" pitchFamily="2" charset="2"/>
        <a:buChar char=""/>
        <a:defRPr sz="1800" kern="1200">
          <a:solidFill>
            <a:schemeClr val="tx1"/>
          </a:solidFill>
          <a:latin typeface="+mn-lt"/>
          <a:ea typeface="+mn-ea"/>
          <a:cs typeface="+mn-cs"/>
        </a:defRPr>
      </a:lvl7pPr>
      <a:lvl8pPr marL="3657600" indent="-461963" algn="l" defTabSz="914400" rtl="0" eaLnBrk="1" latinLnBrk="0" hangingPunct="1">
        <a:spcBef>
          <a:spcPct val="20000"/>
        </a:spcBef>
        <a:buClr>
          <a:schemeClr val="accent3">
            <a:lumMod val="50000"/>
          </a:schemeClr>
        </a:buClr>
        <a:buFont typeface="Wingdings" pitchFamily="2" charset="2"/>
        <a:buChar char=""/>
        <a:defRPr sz="1800" kern="1200">
          <a:solidFill>
            <a:schemeClr val="tx1"/>
          </a:solidFill>
          <a:latin typeface="+mn-lt"/>
          <a:ea typeface="+mn-ea"/>
          <a:cs typeface="+mn-cs"/>
        </a:defRPr>
      </a:lvl8pPr>
      <a:lvl9pPr marL="4119563" indent="-461963" algn="l" defTabSz="914400" rtl="0" eaLnBrk="1" latinLnBrk="0" hangingPunct="1">
        <a:spcBef>
          <a:spcPct val="20000"/>
        </a:spcBef>
        <a:buClr>
          <a:schemeClr val="accent3"/>
        </a:buClr>
        <a:buFont typeface="Wingdings" pitchFamily="2" charset="2"/>
        <a:buChar char=""/>
        <a:defRPr sz="18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jpg"/><Relationship Id="rId3" Type="http://schemas.openxmlformats.org/officeDocument/2006/relationships/image" Target="../media/image2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jpg"/></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RTS,S_vaccine" TargetMode="External"/><Relationship Id="rId4" Type="http://schemas.openxmlformats.org/officeDocument/2006/relationships/image" Target="../media/image24.jpg"/><Relationship Id="rId5" Type="http://schemas.openxmlformats.org/officeDocument/2006/relationships/image" Target="../media/image25.jpg"/><Relationship Id="rId1" Type="http://schemas.openxmlformats.org/officeDocument/2006/relationships/slideLayout" Target="../slideLayouts/slideLayout2.xml"/><Relationship Id="rId2" Type="http://schemas.openxmlformats.org/officeDocument/2006/relationships/hyperlink" Target="http://en.wikipedia.org/wiki/Hepatitis_B_viru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veths.no/en/Home/News/News-stories/Malaria-as-an-complication-to-landmine-and-war-injuries/" TargetMode="External"/><Relationship Id="rId4" Type="http://schemas.openxmlformats.org/officeDocument/2006/relationships/hyperlink" Target="http://www.malarianomore.org/malaria?gclid=COikl8WikbQCFYpFMgod1X8AIQ" TargetMode="External"/><Relationship Id="rId5" Type="http://schemas.openxmlformats.org/officeDocument/2006/relationships/hyperlink" Target="http://www.mmv.org/malaria-medicines/definitions-and-symptoms?gclid=COP1mtGikbQCFYpFMgod1X8AIQ" TargetMode="External"/><Relationship Id="rId1" Type="http://schemas.openxmlformats.org/officeDocument/2006/relationships/slideLayout" Target="../slideLayouts/slideLayout2.xml"/><Relationship Id="rId2" Type="http://schemas.openxmlformats.org/officeDocument/2006/relationships/hyperlink" Target="http://en.wikipedia.org/wiki/Malaria_vaccin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url?sa=t&amp;rct=j&amp;q=malaria%20youtube&amp;source=web&amp;cd=6&amp;sqi=2&amp;ved=0CEEQtwIwBQ&amp;url=http://www.youtube.com/watch?v=CHZNm7CpM7E&amp;ei=65XGUMG9LsHLqQHM6YHIDQ&amp;usg=AFQjCNGyJauSlLND_c0gDyp2hJ8TViNHkg&amp;sig2=vGyE_4p_X7aFybLEjXlkD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g"/></Relationships>
</file>

<file path=ppt/slides/_rels/slide7.xml.rels><?xml version="1.0" encoding="UTF-8" standalone="yes"?>
<Relationships xmlns="http://schemas.openxmlformats.org/package/2006/relationships"><Relationship Id="rId3" Type="http://schemas.openxmlformats.org/officeDocument/2006/relationships/image" Target="../media/image15.jpg"/><Relationship Id="rId4" Type="http://schemas.openxmlformats.org/officeDocument/2006/relationships/image" Target="../media/image16.jpg"/><Relationship Id="rId1" Type="http://schemas.openxmlformats.org/officeDocument/2006/relationships/slideLayout" Target="../slideLayouts/slideLayout2.xml"/><Relationship Id="rId2" Type="http://schemas.openxmlformats.org/officeDocument/2006/relationships/image" Target="../media/image1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jpg"/><Relationship Id="rId3" Type="http://schemas.openxmlformats.org/officeDocument/2006/relationships/image" Target="../media/image18.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Rockwell Extra Bold"/>
                <a:cs typeface="Rockwell Extra Bold"/>
              </a:rPr>
              <a:t>Malaria disease</a:t>
            </a:r>
            <a:endParaRPr lang="en-US" dirty="0">
              <a:latin typeface="Rockwell Extra Bold"/>
              <a:cs typeface="Rockwell Extra Bold"/>
            </a:endParaRPr>
          </a:p>
        </p:txBody>
      </p:sp>
      <p:sp>
        <p:nvSpPr>
          <p:cNvPr id="3" name="Subtitle 2"/>
          <p:cNvSpPr>
            <a:spLocks noGrp="1"/>
          </p:cNvSpPr>
          <p:nvPr>
            <p:ph type="subTitle" idx="1"/>
          </p:nvPr>
        </p:nvSpPr>
        <p:spPr/>
        <p:txBody>
          <a:bodyPr>
            <a:normAutofit/>
          </a:bodyPr>
          <a:lstStyle/>
          <a:p>
            <a:r>
              <a:rPr lang="en-US" sz="3200" dirty="0" smtClean="0"/>
              <a:t>Rathahao, </a:t>
            </a:r>
            <a:r>
              <a:rPr lang="en-US" sz="3200" dirty="0" err="1"/>
              <a:t>V</a:t>
            </a:r>
            <a:r>
              <a:rPr lang="en-US" sz="3200" dirty="0" err="1" smtClean="0"/>
              <a:t>ilavone</a:t>
            </a:r>
            <a:r>
              <a:rPr lang="en-US" sz="3200" dirty="0" smtClean="0"/>
              <a:t> </a:t>
            </a:r>
            <a:endParaRPr lang="en-US" sz="3200" dirty="0"/>
          </a:p>
        </p:txBody>
      </p:sp>
    </p:spTree>
    <p:extLst>
      <p:ext uri="{BB962C8B-B14F-4D97-AF65-F5344CB8AC3E}">
        <p14:creationId xmlns:p14="http://schemas.microsoft.com/office/powerpoint/2010/main" val="558878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malaria effect to adult or child???</a:t>
            </a:r>
            <a:endParaRPr lang="en-US" dirty="0"/>
          </a:p>
        </p:txBody>
      </p:sp>
      <p:sp>
        <p:nvSpPr>
          <p:cNvPr id="3" name="Content Placeholder 2"/>
          <p:cNvSpPr>
            <a:spLocks noGrp="1"/>
          </p:cNvSpPr>
          <p:nvPr>
            <p:ph idx="1"/>
          </p:nvPr>
        </p:nvSpPr>
        <p:spPr>
          <a:xfrm>
            <a:off x="685800" y="2209799"/>
            <a:ext cx="2091267" cy="4106333"/>
          </a:xfrm>
        </p:spPr>
        <p:txBody>
          <a:bodyPr>
            <a:normAutofit lnSpcReduction="10000"/>
          </a:bodyPr>
          <a:lstStyle/>
          <a:p>
            <a:r>
              <a:rPr lang="en-US" sz="1800" dirty="0" smtClean="0"/>
              <a:t>Sure it does effected to any age malaria does </a:t>
            </a:r>
            <a:r>
              <a:rPr lang="en-US" sz="1800" dirty="0" err="1" smtClean="0"/>
              <a:t>n’t</a:t>
            </a:r>
            <a:r>
              <a:rPr lang="en-US" sz="1800" dirty="0" smtClean="0"/>
              <a:t> cared who are you or how old you are it can go all the way to any people </a:t>
            </a:r>
          </a:p>
          <a:p>
            <a:r>
              <a:rPr lang="en-US" sz="1800" dirty="0" smtClean="0"/>
              <a:t>I think child could be easy to death by malaria faster than adult </a:t>
            </a:r>
            <a:endParaRPr lang="en-US" sz="1800" dirty="0"/>
          </a:p>
        </p:txBody>
      </p:sp>
      <p:pic>
        <p:nvPicPr>
          <p:cNvPr id="5" name="Picture 4" descr="fdv.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6801" y="3775693"/>
            <a:ext cx="3928532" cy="2942607"/>
          </a:xfrm>
          <a:prstGeom prst="rect">
            <a:avLst/>
          </a:prstGeom>
        </p:spPr>
      </p:pic>
      <p:pic>
        <p:nvPicPr>
          <p:cNvPr id="6" name="Picture 5" descr="scdc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54700" y="1387596"/>
            <a:ext cx="3289300" cy="3179234"/>
          </a:xfrm>
          <a:prstGeom prst="rect">
            <a:avLst/>
          </a:prstGeom>
        </p:spPr>
      </p:pic>
    </p:spTree>
    <p:extLst>
      <p:ext uri="{BB962C8B-B14F-4D97-AF65-F5344CB8AC3E}">
        <p14:creationId xmlns:p14="http://schemas.microsoft.com/office/powerpoint/2010/main" val="1263935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malaria spread to human??</a:t>
            </a:r>
            <a:endParaRPr lang="en-US" dirty="0"/>
          </a:p>
        </p:txBody>
      </p:sp>
      <p:sp>
        <p:nvSpPr>
          <p:cNvPr id="3" name="Content Placeholder 2"/>
          <p:cNvSpPr>
            <a:spLocks noGrp="1"/>
          </p:cNvSpPr>
          <p:nvPr>
            <p:ph idx="1"/>
          </p:nvPr>
        </p:nvSpPr>
        <p:spPr>
          <a:xfrm>
            <a:off x="6180666" y="1574801"/>
            <a:ext cx="2963333" cy="5283200"/>
          </a:xfrm>
        </p:spPr>
        <p:txBody>
          <a:bodyPr>
            <a:normAutofit/>
          </a:bodyPr>
          <a:lstStyle/>
          <a:p>
            <a:r>
              <a:rPr lang="en-US" sz="2000" dirty="0"/>
              <a:t>Malaria is a preventable and treatable infectious disease transmitted by mosquitoes. It kills more than one million people each year, most of them in sub-Saharan Africa, with seventy-five percent of these deaths occurring in children under five.</a:t>
            </a:r>
          </a:p>
        </p:txBody>
      </p:sp>
      <p:pic>
        <p:nvPicPr>
          <p:cNvPr id="5" name="Picture 4" descr="sdc.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08543"/>
            <a:ext cx="6180666" cy="4949457"/>
          </a:xfrm>
          <a:prstGeom prst="rect">
            <a:avLst/>
          </a:prstGeom>
        </p:spPr>
      </p:pic>
    </p:spTree>
    <p:extLst>
      <p:ext uri="{BB962C8B-B14F-4D97-AF65-F5344CB8AC3E}">
        <p14:creationId xmlns:p14="http://schemas.microsoft.com/office/powerpoint/2010/main" val="1289852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Malaria fact</a:t>
            </a:r>
            <a:endParaRPr lang="en-US" dirty="0"/>
          </a:p>
        </p:txBody>
      </p:sp>
      <p:sp>
        <p:nvSpPr>
          <p:cNvPr id="7" name="Content Placeholder 6"/>
          <p:cNvSpPr>
            <a:spLocks noGrp="1"/>
          </p:cNvSpPr>
          <p:nvPr>
            <p:ph idx="1"/>
          </p:nvPr>
        </p:nvSpPr>
        <p:spPr>
          <a:xfrm>
            <a:off x="0" y="1583266"/>
            <a:ext cx="3962400" cy="4648200"/>
          </a:xfrm>
        </p:spPr>
        <p:txBody>
          <a:bodyPr>
            <a:noAutofit/>
          </a:bodyPr>
          <a:lstStyle/>
          <a:p>
            <a:r>
              <a:rPr lang="en-US" sz="1600" dirty="0"/>
              <a:t>Malaria is preventable and </a:t>
            </a:r>
            <a:r>
              <a:rPr lang="en-US" sz="1600" dirty="0" smtClean="0"/>
              <a:t>treatable Every </a:t>
            </a:r>
            <a:r>
              <a:rPr lang="en-US" sz="1600" dirty="0"/>
              <a:t>minute, a child dies of </a:t>
            </a:r>
            <a:r>
              <a:rPr lang="en-US" sz="1600" dirty="0" smtClean="0"/>
              <a:t>malaria</a:t>
            </a:r>
            <a:endParaRPr lang="en-US" sz="1600" dirty="0"/>
          </a:p>
          <a:p>
            <a:r>
              <a:rPr lang="en-US" sz="1600" dirty="0"/>
              <a:t>An estimated 655,000 people died of malaria in </a:t>
            </a:r>
            <a:r>
              <a:rPr lang="en-US" sz="1600" dirty="0" smtClean="0"/>
              <a:t>2010 The </a:t>
            </a:r>
            <a:r>
              <a:rPr lang="en-US" sz="1600" dirty="0"/>
              <a:t>most deadly malaria is plasmodium falciparum	</a:t>
            </a:r>
          </a:p>
          <a:p>
            <a:r>
              <a:rPr lang="en-US" sz="1600" dirty="0"/>
              <a:t>Malaria deaths have fallen by more than 25% since </a:t>
            </a:r>
            <a:r>
              <a:rPr lang="en-US" sz="1600" dirty="0" smtClean="0"/>
              <a:t>2000 Malaria </a:t>
            </a:r>
            <a:r>
              <a:rPr lang="en-US" sz="1600" dirty="0"/>
              <a:t>is caused by a female mosquito that bites at night		</a:t>
            </a:r>
          </a:p>
          <a:p>
            <a:r>
              <a:rPr lang="en-US" sz="1600" dirty="0"/>
              <a:t>91% of malaria deaths occur in Africa	World Malaria Day is April 25th		</a:t>
            </a:r>
          </a:p>
          <a:p>
            <a:r>
              <a:rPr lang="en-US" sz="1600" dirty="0"/>
              <a:t>Malaria costs Africa $12 billion annually	In Africa, 40% of health resources are used to treat malaria		</a:t>
            </a:r>
          </a:p>
          <a:p>
            <a:endParaRPr lang="en-US" sz="1600" dirty="0"/>
          </a:p>
        </p:txBody>
      </p:sp>
      <p:pic>
        <p:nvPicPr>
          <p:cNvPr id="3" name="Picture 2" descr="hgjkk.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2400" y="1888066"/>
            <a:ext cx="5181600" cy="4969933"/>
          </a:xfrm>
          <a:prstGeom prst="rect">
            <a:avLst/>
          </a:prstGeom>
        </p:spPr>
      </p:pic>
    </p:spTree>
    <p:extLst>
      <p:ext uri="{BB962C8B-B14F-4D97-AF65-F5344CB8AC3E}">
        <p14:creationId xmlns:p14="http://schemas.microsoft.com/office/powerpoint/2010/main" val="4184047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vaccine</a:t>
            </a:r>
            <a:endParaRPr lang="en-US" dirty="0"/>
          </a:p>
        </p:txBody>
      </p:sp>
      <p:sp>
        <p:nvSpPr>
          <p:cNvPr id="3" name="Content Placeholder 2"/>
          <p:cNvSpPr>
            <a:spLocks noGrp="1"/>
          </p:cNvSpPr>
          <p:nvPr>
            <p:ph idx="1"/>
          </p:nvPr>
        </p:nvSpPr>
        <p:spPr>
          <a:xfrm>
            <a:off x="0" y="1862667"/>
            <a:ext cx="3877733" cy="4995333"/>
          </a:xfrm>
        </p:spPr>
        <p:txBody>
          <a:bodyPr>
            <a:normAutofit/>
          </a:bodyPr>
          <a:lstStyle/>
          <a:p>
            <a:r>
              <a:rPr lang="en-US" sz="2000" dirty="0"/>
              <a:t>the vaccine to the specifically targeted cell type—e.g. the use of </a:t>
            </a:r>
            <a:r>
              <a:rPr lang="en-US" sz="2000" dirty="0">
                <a:hlinkClick r:id="rId2"/>
              </a:rPr>
              <a:t>Hepatitis B virus in the </a:t>
            </a:r>
            <a:r>
              <a:rPr lang="en-US" sz="2000" dirty="0">
                <a:hlinkClick r:id="rId3"/>
              </a:rPr>
              <a:t>RTS,S vaccine to target infected hepatocytes—but in other cases, particularly when using combined antigenic vaccines, this approach is very complex. Some methods that have been attempted include the use of two vaccines, one directed at generating a blood response and the other a liver-stage response.</a:t>
            </a:r>
            <a:endParaRPr lang="en-US" sz="2000" dirty="0"/>
          </a:p>
        </p:txBody>
      </p:sp>
      <p:pic>
        <p:nvPicPr>
          <p:cNvPr id="4" name="Picture 3" descr="sdcxx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23427" y="2398944"/>
            <a:ext cx="3456517" cy="4086523"/>
          </a:xfrm>
          <a:prstGeom prst="rect">
            <a:avLst/>
          </a:prstGeom>
        </p:spPr>
      </p:pic>
      <p:pic>
        <p:nvPicPr>
          <p:cNvPr id="5" name="Picture 4" descr="2003836495.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04000" y="2398944"/>
            <a:ext cx="2540000" cy="2946400"/>
          </a:xfrm>
          <a:prstGeom prst="rect">
            <a:avLst/>
          </a:prstGeom>
        </p:spPr>
      </p:pic>
    </p:spTree>
    <p:extLst>
      <p:ext uri="{BB962C8B-B14F-4D97-AF65-F5344CB8AC3E}">
        <p14:creationId xmlns:p14="http://schemas.microsoft.com/office/powerpoint/2010/main" val="1797053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from website::</a:t>
            </a:r>
            <a:endParaRPr lang="en-US" dirty="0"/>
          </a:p>
        </p:txBody>
      </p:sp>
      <p:sp>
        <p:nvSpPr>
          <p:cNvPr id="3" name="Content Placeholder 2"/>
          <p:cNvSpPr>
            <a:spLocks noGrp="1"/>
          </p:cNvSpPr>
          <p:nvPr>
            <p:ph idx="1"/>
          </p:nvPr>
        </p:nvSpPr>
        <p:spPr/>
        <p:txBody>
          <a:bodyPr>
            <a:normAutofit fontScale="92500"/>
          </a:bodyPr>
          <a:lstStyle/>
          <a:p>
            <a:r>
              <a:rPr lang="en-US" dirty="0">
                <a:hlinkClick r:id="rId2"/>
              </a:rPr>
              <a:t>http://en.wikipedia.org/wiki/</a:t>
            </a:r>
            <a:r>
              <a:rPr lang="en-US" dirty="0" smtClean="0">
                <a:hlinkClick r:id="rId2"/>
              </a:rPr>
              <a:t>Malaria_vaccine</a:t>
            </a:r>
            <a:endParaRPr lang="en-US" dirty="0" smtClean="0"/>
          </a:p>
          <a:p>
            <a:r>
              <a:rPr lang="en-US" dirty="0">
                <a:hlinkClick r:id="rId3"/>
              </a:rPr>
              <a:t>http://www.veths.no/en/Home/News/News-stories/Malaria-as-an-complication-to-landmine-and-war-injuries</a:t>
            </a:r>
            <a:r>
              <a:rPr lang="en-US" dirty="0" smtClean="0">
                <a:hlinkClick r:id="rId3"/>
              </a:rPr>
              <a:t>/</a:t>
            </a:r>
            <a:endParaRPr lang="en-US" dirty="0" smtClean="0"/>
          </a:p>
          <a:p>
            <a:r>
              <a:rPr lang="en-US" dirty="0">
                <a:hlinkClick r:id="rId4"/>
              </a:rPr>
              <a:t>http://www.malarianomore.org/malaria?gclid=</a:t>
            </a:r>
            <a:r>
              <a:rPr lang="en-US" dirty="0" smtClean="0">
                <a:hlinkClick r:id="rId4"/>
              </a:rPr>
              <a:t>COikl8WikbQCFYpFMgod1X8AIQ</a:t>
            </a:r>
            <a:endParaRPr lang="en-US" dirty="0" smtClean="0"/>
          </a:p>
          <a:p>
            <a:r>
              <a:rPr lang="en-US" dirty="0">
                <a:hlinkClick r:id="rId5"/>
              </a:rPr>
              <a:t>http://www.mmv.org/malaria-medicines/definitions-and-symptoms?gclid=</a:t>
            </a:r>
            <a:r>
              <a:rPr lang="en-US" dirty="0" smtClean="0">
                <a:hlinkClick r:id="rId5"/>
              </a:rPr>
              <a:t>COP1mtGikbQCFYpFMgod1X8AIQ</a:t>
            </a:r>
            <a:endParaRPr lang="en-US" dirty="0" smtClean="0"/>
          </a:p>
          <a:p>
            <a:endParaRPr lang="en-US" dirty="0"/>
          </a:p>
        </p:txBody>
      </p:sp>
    </p:spTree>
    <p:extLst>
      <p:ext uri="{BB962C8B-B14F-4D97-AF65-F5344CB8AC3E}">
        <p14:creationId xmlns:p14="http://schemas.microsoft.com/office/powerpoint/2010/main" val="1834397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website::</a:t>
            </a:r>
            <a:endParaRPr lang="en-US" dirty="0"/>
          </a:p>
        </p:txBody>
      </p:sp>
      <p:sp>
        <p:nvSpPr>
          <p:cNvPr id="3" name="Content Placeholder 2"/>
          <p:cNvSpPr>
            <a:spLocks noGrp="1"/>
          </p:cNvSpPr>
          <p:nvPr>
            <p:ph idx="1"/>
          </p:nvPr>
        </p:nvSpPr>
        <p:spPr/>
        <p:txBody>
          <a:bodyPr/>
          <a:lstStyle/>
          <a:p>
            <a:r>
              <a:rPr lang="en-US" dirty="0">
                <a:hlinkClick r:id="rId2"/>
              </a:rPr>
              <a:t>http://www.google.com/url?sa=t&amp;rct=j&amp;q=malaria%20youtube&amp;source=web&amp;cd=6&amp;sqi=2&amp;ved=0CEEQtwIwBQ&amp;url=http%3A%2F%2Fwww.youtube.com%2Fwatch%3Fv%3DCHZNm7CpM7E&amp;ei=65XGUMG9LsHLqQHM6YHIDQ&amp;usg=AFQjCNGyJauSlLND_c0gDyp2hJ8TViNHkg&amp;sig2=</a:t>
            </a:r>
            <a:r>
              <a:rPr lang="en-US" dirty="0" smtClean="0">
                <a:hlinkClick r:id="rId2"/>
              </a:rPr>
              <a:t>vGyE_4p_X7aFybLEjXlkDA</a:t>
            </a:r>
            <a:endParaRPr lang="en-US" dirty="0" smtClean="0"/>
          </a:p>
          <a:p>
            <a:endParaRPr lang="en-US" dirty="0"/>
          </a:p>
        </p:txBody>
      </p:sp>
    </p:spTree>
    <p:extLst>
      <p:ext uri="{BB962C8B-B14F-4D97-AF65-F5344CB8AC3E}">
        <p14:creationId xmlns:p14="http://schemas.microsoft.com/office/powerpoint/2010/main" val="38054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Malaria fever </a:t>
            </a:r>
            <a:endParaRPr lang="en-US" dirty="0"/>
          </a:p>
        </p:txBody>
      </p:sp>
      <p:sp>
        <p:nvSpPr>
          <p:cNvPr id="3" name="Content Placeholder 2"/>
          <p:cNvSpPr>
            <a:spLocks noGrp="1"/>
          </p:cNvSpPr>
          <p:nvPr>
            <p:ph idx="1"/>
          </p:nvPr>
        </p:nvSpPr>
        <p:spPr>
          <a:xfrm>
            <a:off x="0" y="2200493"/>
            <a:ext cx="3986941" cy="4351027"/>
          </a:xfrm>
        </p:spPr>
        <p:txBody>
          <a:bodyPr>
            <a:normAutofit/>
          </a:bodyPr>
          <a:lstStyle/>
          <a:p>
            <a:r>
              <a:rPr lang="en-US" sz="1800" dirty="0"/>
              <a:t>Malaria is an infectious blood disease caused by a parasite that is transmitted from one human to another by the bite of infected Anopheles mosquitoes. Malaria symptoms, which often appear about 9 to 14 days after the infectious mosquito bite, include fever, headache, vomiting and other flu-like symptoms.</a:t>
            </a:r>
          </a:p>
        </p:txBody>
      </p:sp>
      <p:pic>
        <p:nvPicPr>
          <p:cNvPr id="4" name="Picture 3" descr="Malaria red.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7365" y="2783900"/>
            <a:ext cx="4256031" cy="3776927"/>
          </a:xfrm>
          <a:prstGeom prst="rect">
            <a:avLst/>
          </a:prstGeom>
        </p:spPr>
      </p:pic>
    </p:spTree>
    <p:extLst>
      <p:ext uri="{BB962C8B-B14F-4D97-AF65-F5344CB8AC3E}">
        <p14:creationId xmlns:p14="http://schemas.microsoft.com/office/powerpoint/2010/main" val="4112343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It used to happened with my young brother</a:t>
            </a:r>
            <a:endParaRPr lang="en-US" sz="3600" dirty="0"/>
          </a:p>
        </p:txBody>
      </p:sp>
      <p:sp>
        <p:nvSpPr>
          <p:cNvPr id="3" name="Content Placeholder 2"/>
          <p:cNvSpPr>
            <a:spLocks noGrp="1"/>
          </p:cNvSpPr>
          <p:nvPr>
            <p:ph idx="1"/>
          </p:nvPr>
        </p:nvSpPr>
        <p:spPr>
          <a:xfrm>
            <a:off x="685801" y="2209800"/>
            <a:ext cx="4345130" cy="3657600"/>
          </a:xfrm>
        </p:spPr>
        <p:txBody>
          <a:bodyPr>
            <a:normAutofit fontScale="92500" lnSpcReduction="10000"/>
          </a:bodyPr>
          <a:lstStyle/>
          <a:p>
            <a:r>
              <a:rPr lang="en-US" sz="1800" dirty="0" smtClean="0"/>
              <a:t>When my young brother was child he almost die cause of this fever by that time I was 10-11 years old I did remember he was sleep in ICU room at hospital in my native country I could remember when he was sick and he need bloods and salt water so he need a lot of blood … my mom used to be nurse and she knew what happen with my young brother she took her blood out and shared to my brother .. His symptom was very bad I felt like will lost my young brother then my mom and nurse could save his life … he also get well and well .. </a:t>
            </a:r>
            <a:endParaRPr lang="en-US" sz="1800" dirty="0"/>
          </a:p>
        </p:txBody>
      </p:sp>
      <p:pic>
        <p:nvPicPr>
          <p:cNvPr id="4" name="Picture 3" descr="symptoms_of_malaria.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6122" y="755442"/>
            <a:ext cx="3857878" cy="5982552"/>
          </a:xfrm>
          <a:prstGeom prst="rect">
            <a:avLst/>
          </a:prstGeom>
        </p:spPr>
      </p:pic>
    </p:spTree>
    <p:extLst>
      <p:ext uri="{BB962C8B-B14F-4D97-AF65-F5344CB8AC3E}">
        <p14:creationId xmlns:p14="http://schemas.microsoft.com/office/powerpoint/2010/main" val="1791438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Malaria was carrier by mosquito</a:t>
            </a:r>
            <a:endParaRPr lang="en-US" dirty="0"/>
          </a:p>
        </p:txBody>
      </p:sp>
      <p:sp>
        <p:nvSpPr>
          <p:cNvPr id="3" name="Content Placeholder 2"/>
          <p:cNvSpPr>
            <a:spLocks noGrp="1"/>
          </p:cNvSpPr>
          <p:nvPr>
            <p:ph idx="1"/>
          </p:nvPr>
        </p:nvSpPr>
        <p:spPr>
          <a:xfrm>
            <a:off x="0" y="2360391"/>
            <a:ext cx="2293683" cy="4497609"/>
          </a:xfrm>
        </p:spPr>
        <p:txBody>
          <a:bodyPr>
            <a:normAutofit lnSpcReduction="10000"/>
          </a:bodyPr>
          <a:lstStyle/>
          <a:p>
            <a:r>
              <a:rPr lang="en-US" dirty="0" smtClean="0"/>
              <a:t>How does it carrier???</a:t>
            </a:r>
          </a:p>
          <a:p>
            <a:r>
              <a:rPr lang="en-US" dirty="0"/>
              <a:t>Malaria is caused by </a:t>
            </a:r>
            <a:r>
              <a:rPr lang="en-US" i="1" dirty="0"/>
              <a:t>Plasmodium</a:t>
            </a:r>
            <a:r>
              <a:rPr lang="en-US" dirty="0"/>
              <a:t> parasites that are spread to people through mosquito bites.</a:t>
            </a:r>
          </a:p>
        </p:txBody>
      </p:sp>
      <p:pic>
        <p:nvPicPr>
          <p:cNvPr id="5" name="Picture 4" descr="RV-AG578_RIDLEY_G_2012041216063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3681" y="2360391"/>
            <a:ext cx="6740319" cy="4497609"/>
          </a:xfrm>
          <a:prstGeom prst="rect">
            <a:avLst/>
          </a:prstGeom>
        </p:spPr>
      </p:pic>
    </p:spTree>
    <p:extLst>
      <p:ext uri="{BB962C8B-B14F-4D97-AF65-F5344CB8AC3E}">
        <p14:creationId xmlns:p14="http://schemas.microsoft.com/office/powerpoint/2010/main" val="17593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Mosquito carrier malaria disease </a:t>
            </a:r>
            <a:endParaRPr lang="en-US" dirty="0"/>
          </a:p>
        </p:txBody>
      </p:sp>
      <p:pic>
        <p:nvPicPr>
          <p:cNvPr id="4" name="Content Placeholder 3" descr="anopheles-mosquito_8906_600x450.jpg"/>
          <p:cNvPicPr>
            <a:picLocks noGrp="1" noChangeAspect="1"/>
          </p:cNvPicPr>
          <p:nvPr>
            <p:ph idx="1"/>
          </p:nvPr>
        </p:nvPicPr>
        <p:blipFill>
          <a:blip r:embed="rId2">
            <a:extLst>
              <a:ext uri="{28A0092B-C50C-407E-A947-70E740481C1C}">
                <a14:useLocalDpi xmlns:a14="http://schemas.microsoft.com/office/drawing/2010/main" val="0"/>
              </a:ext>
            </a:extLst>
          </a:blip>
          <a:srcRect t="32349" b="32349"/>
          <a:stretch>
            <a:fillRect/>
          </a:stretch>
        </p:blipFill>
        <p:spPr/>
      </p:pic>
    </p:spTree>
    <p:extLst>
      <p:ext uri="{BB962C8B-B14F-4D97-AF65-F5344CB8AC3E}">
        <p14:creationId xmlns:p14="http://schemas.microsoft.com/office/powerpoint/2010/main" val="196948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329" y="0"/>
            <a:ext cx="7770813" cy="1371600"/>
          </a:xfrm>
        </p:spPr>
        <p:txBody>
          <a:bodyPr/>
          <a:lstStyle/>
          <a:p>
            <a:r>
              <a:rPr lang="en-US" sz="3600" dirty="0" smtClean="0"/>
              <a:t>The mosquito did bite to transfer malaria disease in to our body</a:t>
            </a:r>
            <a:endParaRPr lang="en-US" sz="3600" dirty="0"/>
          </a:p>
        </p:txBody>
      </p:sp>
      <p:pic>
        <p:nvPicPr>
          <p:cNvPr id="4" name="Picture 3" descr="malaria.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 y="1927536"/>
            <a:ext cx="7044267" cy="4751678"/>
          </a:xfrm>
          <a:prstGeom prst="rect">
            <a:avLst/>
          </a:prstGeom>
        </p:spPr>
      </p:pic>
    </p:spTree>
    <p:extLst>
      <p:ext uri="{BB962C8B-B14F-4D97-AF65-F5344CB8AC3E}">
        <p14:creationId xmlns:p14="http://schemas.microsoft.com/office/powerpoint/2010/main" val="3787152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2189793" cy="3623734"/>
          </a:xfrm>
        </p:spPr>
        <p:txBody>
          <a:bodyPr/>
          <a:lstStyle/>
          <a:p>
            <a:r>
              <a:rPr lang="en-US" sz="2800" dirty="0"/>
              <a:t>by a parasite that is transmitted from one human to another by </a:t>
            </a:r>
            <a:r>
              <a:rPr lang="en-US" sz="2800" dirty="0" smtClean="0"/>
              <a:t>the mosquito </a:t>
            </a:r>
            <a:r>
              <a:rPr lang="en-US" sz="2800" dirty="0"/>
              <a:t>bite</a:t>
            </a:r>
          </a:p>
        </p:txBody>
      </p:sp>
      <p:pic>
        <p:nvPicPr>
          <p:cNvPr id="3" name="Picture 2" descr="dvdfv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1"/>
            <a:ext cx="2438400" cy="2353733"/>
          </a:xfrm>
          <a:prstGeom prst="rect">
            <a:avLst/>
          </a:prstGeom>
        </p:spPr>
      </p:pic>
      <p:pic>
        <p:nvPicPr>
          <p:cNvPr id="4" name="Picture 3" descr="xsc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89793" y="-1"/>
            <a:ext cx="4515807" cy="5300133"/>
          </a:xfrm>
          <a:prstGeom prst="rect">
            <a:avLst/>
          </a:prstGeom>
        </p:spPr>
      </p:pic>
      <p:pic>
        <p:nvPicPr>
          <p:cNvPr id="5" name="Picture 4" descr="scsac.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05600" y="3001432"/>
            <a:ext cx="2438400" cy="2298700"/>
          </a:xfrm>
          <a:prstGeom prst="rect">
            <a:avLst/>
          </a:prstGeom>
        </p:spPr>
      </p:pic>
    </p:spTree>
    <p:extLst>
      <p:ext uri="{BB962C8B-B14F-4D97-AF65-F5344CB8AC3E}">
        <p14:creationId xmlns:p14="http://schemas.microsoft.com/office/powerpoint/2010/main" val="2911286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Illness &amp; injury</a:t>
            </a:r>
            <a:endParaRPr lang="en-US" dirty="0"/>
          </a:p>
        </p:txBody>
      </p:sp>
      <p:sp>
        <p:nvSpPr>
          <p:cNvPr id="3" name="Content Placeholder 2"/>
          <p:cNvSpPr>
            <a:spLocks noGrp="1"/>
          </p:cNvSpPr>
          <p:nvPr>
            <p:ph idx="1"/>
          </p:nvPr>
        </p:nvSpPr>
        <p:spPr>
          <a:xfrm>
            <a:off x="685800" y="2209800"/>
            <a:ext cx="2379133" cy="3886200"/>
          </a:xfrm>
        </p:spPr>
        <p:txBody>
          <a:bodyPr>
            <a:normAutofit fontScale="85000" lnSpcReduction="10000"/>
          </a:bodyPr>
          <a:lstStyle/>
          <a:p>
            <a:r>
              <a:rPr lang="en-US" sz="2000" dirty="0"/>
              <a:t>If drugs are not available or the parasites are resistant to them, the infection can lead to </a:t>
            </a:r>
            <a:r>
              <a:rPr lang="en-US" sz="2000" dirty="0" smtClean="0"/>
              <a:t>coma </a:t>
            </a:r>
            <a:r>
              <a:rPr lang="en-US" sz="2000" dirty="0"/>
              <a:t>and death</a:t>
            </a:r>
            <a:r>
              <a:rPr lang="en-US" sz="2000" dirty="0" smtClean="0"/>
              <a:t>.</a:t>
            </a:r>
          </a:p>
          <a:p>
            <a:r>
              <a:rPr lang="en-US" sz="2000" dirty="0" smtClean="0"/>
              <a:t>You could be easy to get death by Malaria disease if you do not know or don’t go to hospital at the time…</a:t>
            </a:r>
            <a:endParaRPr lang="en-US" sz="2000" dirty="0"/>
          </a:p>
        </p:txBody>
      </p:sp>
      <p:pic>
        <p:nvPicPr>
          <p:cNvPr id="4" name="Picture 3" descr="Unknow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9466" y="4334228"/>
            <a:ext cx="4080933" cy="2396772"/>
          </a:xfrm>
          <a:prstGeom prst="rect">
            <a:avLst/>
          </a:prstGeom>
        </p:spPr>
      </p:pic>
      <p:pic>
        <p:nvPicPr>
          <p:cNvPr id="5" name="Picture 4" descr="hgng.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3449" y="1189567"/>
            <a:ext cx="3950551" cy="2959100"/>
          </a:xfrm>
          <a:prstGeom prst="rect">
            <a:avLst/>
          </a:prstGeom>
        </p:spPr>
      </p:pic>
    </p:spTree>
    <p:extLst>
      <p:ext uri="{BB962C8B-B14F-4D97-AF65-F5344CB8AC3E}">
        <p14:creationId xmlns:p14="http://schemas.microsoft.com/office/powerpoint/2010/main" val="3842139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572933" cy="6857999"/>
          </a:xfrm>
        </p:spPr>
        <p:txBody>
          <a:bodyPr/>
          <a:lstStyle/>
          <a:p>
            <a:r>
              <a:rPr lang="en-US" sz="2000" dirty="0" smtClean="0"/>
              <a:t>I think if you used to get malaria disease and malaria was gone then you were not had malaria disease along time …. It could be come back to your self again if you’re not protect your self well an I was think malaria disease was stuck in your body all the time but it does </a:t>
            </a:r>
            <a:r>
              <a:rPr lang="en-US" sz="2000" dirty="0" err="1" smtClean="0"/>
              <a:t>n’t</a:t>
            </a:r>
            <a:r>
              <a:rPr lang="en-US" sz="2000" dirty="0" smtClean="0"/>
              <a:t> become fever or make you were sick who will  know ??? </a:t>
            </a:r>
            <a:endParaRPr lang="en-US" sz="2000" dirty="0"/>
          </a:p>
        </p:txBody>
      </p:sp>
      <p:pic>
        <p:nvPicPr>
          <p:cNvPr id="3" name="Picture 2" descr="MalariaCycleBi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5188" y="1930400"/>
            <a:ext cx="5288678" cy="4385733"/>
          </a:xfrm>
          <a:prstGeom prst="rect">
            <a:avLst/>
          </a:prstGeom>
        </p:spPr>
      </p:pic>
    </p:spTree>
    <p:extLst>
      <p:ext uri="{BB962C8B-B14F-4D97-AF65-F5344CB8AC3E}">
        <p14:creationId xmlns:p14="http://schemas.microsoft.com/office/powerpoint/2010/main" val="1138054793"/>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Foli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lio">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Folio">
      <a:fillStyleLst>
        <a:solidFill>
          <a:schemeClr val="phClr"/>
        </a:solidFill>
        <a:blipFill rotWithShape="1">
          <a:blip xmlns:r="http://schemas.openxmlformats.org/officeDocument/2006/relationships" r:embed="rId1">
            <a:duotone>
              <a:schemeClr val="phClr">
                <a:shade val="30000"/>
                <a:satMod val="120000"/>
              </a:schemeClr>
              <a:schemeClr val="phClr">
                <a:tint val="70000"/>
                <a:satMod val="350000"/>
                <a:lumMod val="110000"/>
              </a:schemeClr>
            </a:duotone>
          </a:blip>
          <a:stretch/>
        </a:blipFill>
        <a:blipFill rotWithShape="1">
          <a:blip xmlns:r="http://schemas.openxmlformats.org/officeDocument/2006/relationships" r:embed="rId2">
            <a:duotone>
              <a:schemeClr val="phClr">
                <a:shade val="40000"/>
                <a:satMod val="120000"/>
              </a:schemeClr>
              <a:schemeClr val="phClr">
                <a:tint val="70000"/>
                <a:satMod val="300000"/>
                <a:lumMod val="110000"/>
              </a:schemeClr>
            </a:duotone>
          </a:blip>
          <a:tile tx="0" ty="0" sx="50000" sy="50000" flip="none" algn="tl"/>
        </a:blip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38100" dist="25400" dir="5400000" algn="br" rotWithShape="0">
              <a:srgbClr val="000000">
                <a:alpha val="50000"/>
              </a:srgbClr>
            </a:outerShdw>
          </a:effectLst>
        </a:effectStyle>
        <a:effectStyle>
          <a:effectLst>
            <a:innerShdw blurRad="190500" dist="25400">
              <a:srgbClr val="000000">
                <a:alpha val="50000"/>
              </a:srgbClr>
            </a:innerShdw>
          </a:effectLst>
        </a:effectStyle>
      </a:effectStyleLst>
      <a:bgFillStyleLst>
        <a:blipFill rotWithShape="1">
          <a:blip xmlns:r="http://schemas.openxmlformats.org/officeDocument/2006/relationships" r:embed="rId3">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4">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5">
            <a:duotone>
              <a:schemeClr val="phClr">
                <a:shade val="3000"/>
                <a:lumMod val="10000"/>
              </a:schemeClr>
              <a:schemeClr val="phClr">
                <a:tint val="91000"/>
                <a:satMod val="500000"/>
                <a:lumMod val="125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Folio.thmx</Template>
  <TotalTime>549</TotalTime>
  <Words>725</Words>
  <Application>Microsoft Macintosh PowerPoint</Application>
  <PresentationFormat>On-screen Show (4:3)</PresentationFormat>
  <Paragraphs>36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Folio</vt:lpstr>
      <vt:lpstr>Malaria disease</vt:lpstr>
      <vt:lpstr>Malaria fever </vt:lpstr>
      <vt:lpstr>It used to happened with my young brother</vt:lpstr>
      <vt:lpstr>Malaria was carrier by mosquito</vt:lpstr>
      <vt:lpstr>Mosquito carrier malaria disease </vt:lpstr>
      <vt:lpstr>The mosquito did bite to transfer malaria disease in to our body</vt:lpstr>
      <vt:lpstr>by a parasite that is transmitted from one human to another by the mosquito bite</vt:lpstr>
      <vt:lpstr>Illness &amp; injury</vt:lpstr>
      <vt:lpstr>I think if you used to get malaria disease and malaria was gone then you were not had malaria disease along time …. It could be come back to your self again if you’re not protect your self well an I was think malaria disease was stuck in your body all the time but it does n’t become fever or make you were sick who will  know ??? </vt:lpstr>
      <vt:lpstr>Does malaria effect to adult or child???</vt:lpstr>
      <vt:lpstr>How does malaria spread to human??</vt:lpstr>
      <vt:lpstr>Malaria fact</vt:lpstr>
      <vt:lpstr>vaccine</vt:lpstr>
      <vt:lpstr>Information from website::</vt:lpstr>
      <vt:lpstr>Video website::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Malaria disease</dc:title>
  <dc:creator>Jerry Rathahao</dc:creator>
  <cp:lastModifiedBy>Jerry Rathahao</cp:lastModifiedBy>
  <cp:revision>19</cp:revision>
  <dcterms:created xsi:type="dcterms:W3CDTF">2012-12-10T23:22:19Z</dcterms:created>
  <dcterms:modified xsi:type="dcterms:W3CDTF">2012-12-12T05:02:15Z</dcterms:modified>
</cp:coreProperties>
</file>