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5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24041E-9C73-4F64-B144-F60FE0B427CF}" type="datetimeFigureOut">
              <a:rPr lang="en-US" smtClean="0"/>
              <a:pPr/>
              <a:t>12/18/2012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68F0D6-07FC-44C3-859A-FE10C795F5B8}" type="slidenum">
              <a:rPr lang="en-US" smtClean="0"/>
              <a:pPr/>
              <a:t>‹#›</a:t>
            </a:fld>
            <a:endParaRPr lang="en-US"/>
          </a:p>
        </p:txBody>
      </p:sp>
    </p:spTree>
    <p:extLst>
      <p:ext uri="{BB962C8B-B14F-4D97-AF65-F5344CB8AC3E}">
        <p14:creationId xmlns:p14="http://schemas.microsoft.com/office/powerpoint/2010/main" xmlns="" val="286965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68F0D6-07FC-44C3-859A-FE10C795F5B8}" type="slidenum">
              <a:rPr lang="en-US" smtClean="0"/>
              <a:pPr/>
              <a:t>6</a:t>
            </a:fld>
            <a:endParaRPr lang="en-US"/>
          </a:p>
        </p:txBody>
      </p:sp>
    </p:spTree>
    <p:extLst>
      <p:ext uri="{BB962C8B-B14F-4D97-AF65-F5344CB8AC3E}">
        <p14:creationId xmlns:p14="http://schemas.microsoft.com/office/powerpoint/2010/main" xmlns="" val="67924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D479F31F-973D-4872-B3D3-945F146E9325}" type="datetimeFigureOut">
              <a:rPr lang="en-US" smtClean="0"/>
              <a:pPr/>
              <a:t>12/18/2012</a:t>
            </a:fld>
            <a:endParaRPr lang="en-US"/>
          </a:p>
        </p:txBody>
      </p:sp>
      <p:sp>
        <p:nvSpPr>
          <p:cNvPr id="17" name="Slide Number Placeholder 16"/>
          <p:cNvSpPr>
            <a:spLocks noGrp="1"/>
          </p:cNvSpPr>
          <p:nvPr>
            <p:ph type="sldNum" sz="quarter" idx="11"/>
          </p:nvPr>
        </p:nvSpPr>
        <p:spPr/>
        <p:txBody>
          <a:bodyPr/>
          <a:lstStyle/>
          <a:p>
            <a:fld id="{25600E1F-A9B5-4534-A4D4-7BE98B9147B1}"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9F31F-973D-4872-B3D3-945F146E9325}"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00E1F-A9B5-4534-A4D4-7BE98B9147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9F31F-973D-4872-B3D3-945F146E9325}"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00E1F-A9B5-4534-A4D4-7BE98B9147B1}"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D479F31F-973D-4872-B3D3-945F146E9325}" type="datetimeFigureOut">
              <a:rPr lang="en-US" smtClean="0"/>
              <a:pPr/>
              <a:t>12/18/2012</a:t>
            </a:fld>
            <a:endParaRPr lang="en-US"/>
          </a:p>
        </p:txBody>
      </p:sp>
      <p:sp>
        <p:nvSpPr>
          <p:cNvPr id="12" name="Slide Number Placeholder 11"/>
          <p:cNvSpPr>
            <a:spLocks noGrp="1"/>
          </p:cNvSpPr>
          <p:nvPr>
            <p:ph type="sldNum" sz="quarter" idx="15"/>
          </p:nvPr>
        </p:nvSpPr>
        <p:spPr/>
        <p:txBody>
          <a:bodyPr/>
          <a:lstStyle/>
          <a:p>
            <a:fld id="{25600E1F-A9B5-4534-A4D4-7BE98B9147B1}"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D479F31F-973D-4872-B3D3-945F146E9325}" type="datetimeFigureOut">
              <a:rPr lang="en-US" smtClean="0"/>
              <a:pPr/>
              <a:t>12/18/2012</a:t>
            </a:fld>
            <a:endParaRPr lang="en-US"/>
          </a:p>
        </p:txBody>
      </p:sp>
      <p:sp>
        <p:nvSpPr>
          <p:cNvPr id="14" name="Slide Number Placeholder 13"/>
          <p:cNvSpPr>
            <a:spLocks noGrp="1"/>
          </p:cNvSpPr>
          <p:nvPr>
            <p:ph type="sldNum" sz="quarter" idx="11"/>
          </p:nvPr>
        </p:nvSpPr>
        <p:spPr/>
        <p:txBody>
          <a:bodyPr/>
          <a:lstStyle/>
          <a:p>
            <a:fld id="{25600E1F-A9B5-4534-A4D4-7BE98B9147B1}"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D479F31F-973D-4872-B3D3-945F146E9325}" type="datetimeFigureOut">
              <a:rPr lang="en-US" smtClean="0"/>
              <a:pPr/>
              <a:t>12/18/2012</a:t>
            </a:fld>
            <a:endParaRPr lang="en-US"/>
          </a:p>
        </p:txBody>
      </p:sp>
      <p:sp>
        <p:nvSpPr>
          <p:cNvPr id="12" name="Slide Number Placeholder 11"/>
          <p:cNvSpPr>
            <a:spLocks noGrp="1"/>
          </p:cNvSpPr>
          <p:nvPr>
            <p:ph type="sldNum" sz="quarter" idx="16"/>
          </p:nvPr>
        </p:nvSpPr>
        <p:spPr/>
        <p:txBody>
          <a:bodyPr/>
          <a:lstStyle/>
          <a:p>
            <a:fld id="{25600E1F-A9B5-4534-A4D4-7BE98B9147B1}"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D479F31F-973D-4872-B3D3-945F146E9325}" type="datetimeFigureOut">
              <a:rPr lang="en-US" smtClean="0"/>
              <a:pPr/>
              <a:t>12/18/2012</a:t>
            </a:fld>
            <a:endParaRPr lang="en-US"/>
          </a:p>
        </p:txBody>
      </p:sp>
      <p:sp>
        <p:nvSpPr>
          <p:cNvPr id="12" name="Slide Number Placeholder 11"/>
          <p:cNvSpPr>
            <a:spLocks noGrp="1"/>
          </p:cNvSpPr>
          <p:nvPr>
            <p:ph type="sldNum" sz="quarter" idx="17"/>
          </p:nvPr>
        </p:nvSpPr>
        <p:spPr/>
        <p:txBody>
          <a:bodyPr/>
          <a:lstStyle/>
          <a:p>
            <a:fld id="{25600E1F-A9B5-4534-A4D4-7BE98B9147B1}"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D479F31F-973D-4872-B3D3-945F146E9325}" type="datetimeFigureOut">
              <a:rPr lang="en-US" smtClean="0"/>
              <a:pPr/>
              <a:t>12/18/2012</a:t>
            </a:fld>
            <a:endParaRPr lang="en-US"/>
          </a:p>
        </p:txBody>
      </p:sp>
      <p:sp>
        <p:nvSpPr>
          <p:cNvPr id="16" name="Slide Number Placeholder 15"/>
          <p:cNvSpPr>
            <a:spLocks noGrp="1"/>
          </p:cNvSpPr>
          <p:nvPr>
            <p:ph type="sldNum" sz="quarter" idx="11"/>
          </p:nvPr>
        </p:nvSpPr>
        <p:spPr/>
        <p:txBody>
          <a:bodyPr/>
          <a:lstStyle/>
          <a:p>
            <a:fld id="{25600E1F-A9B5-4534-A4D4-7BE98B9147B1}"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479F31F-973D-4872-B3D3-945F146E9325}" type="datetimeFigureOut">
              <a:rPr lang="en-US" smtClean="0"/>
              <a:pPr/>
              <a:t>12/18/2012</a:t>
            </a:fld>
            <a:endParaRPr lang="en-US"/>
          </a:p>
        </p:txBody>
      </p:sp>
      <p:sp>
        <p:nvSpPr>
          <p:cNvPr id="8" name="Slide Number Placeholder 7"/>
          <p:cNvSpPr>
            <a:spLocks noGrp="1"/>
          </p:cNvSpPr>
          <p:nvPr>
            <p:ph type="sldNum" sz="quarter" idx="11"/>
          </p:nvPr>
        </p:nvSpPr>
        <p:spPr/>
        <p:txBody>
          <a:bodyPr/>
          <a:lstStyle/>
          <a:p>
            <a:fld id="{25600E1F-A9B5-4534-A4D4-7BE98B9147B1}"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D479F31F-973D-4872-B3D3-945F146E9325}" type="datetimeFigureOut">
              <a:rPr lang="en-US" smtClean="0"/>
              <a:pPr/>
              <a:t>12/18/2012</a:t>
            </a:fld>
            <a:endParaRPr lang="en-US"/>
          </a:p>
        </p:txBody>
      </p:sp>
      <p:sp>
        <p:nvSpPr>
          <p:cNvPr id="19" name="Slide Number Placeholder 18"/>
          <p:cNvSpPr>
            <a:spLocks noGrp="1"/>
          </p:cNvSpPr>
          <p:nvPr>
            <p:ph type="sldNum" sz="quarter" idx="16"/>
          </p:nvPr>
        </p:nvSpPr>
        <p:spPr/>
        <p:txBody>
          <a:bodyPr/>
          <a:lstStyle/>
          <a:p>
            <a:fld id="{25600E1F-A9B5-4534-A4D4-7BE98B9147B1}"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D479F31F-973D-4872-B3D3-945F146E9325}" type="datetimeFigureOut">
              <a:rPr lang="en-US" smtClean="0"/>
              <a:pPr/>
              <a:t>12/18/2012</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25600E1F-A9B5-4534-A4D4-7BE98B9147B1}" type="slidenum">
              <a:rPr lang="en-US" smtClean="0"/>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D479F31F-973D-4872-B3D3-945F146E9325}" type="datetimeFigureOut">
              <a:rPr lang="en-US" smtClean="0"/>
              <a:pPr/>
              <a:t>12/18/2012</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25600E1F-A9B5-4534-A4D4-7BE98B9147B1}" type="slidenum">
              <a:rPr lang="en-US" smtClean="0"/>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65400" y="2743200"/>
            <a:ext cx="4013200" cy="761999"/>
          </a:xfrm>
        </p:spPr>
        <p:txBody>
          <a:bodyPr/>
          <a:lstStyle/>
          <a:p>
            <a:r>
              <a:rPr lang="en-US" dirty="0" smtClean="0"/>
              <a:t>A Play</a:t>
            </a:r>
          </a:p>
          <a:p>
            <a:r>
              <a:rPr lang="en-US" dirty="0" smtClean="0"/>
              <a:t>By: </a:t>
            </a:r>
            <a:r>
              <a:rPr lang="en-US" dirty="0" err="1" smtClean="0"/>
              <a:t>Zoha</a:t>
            </a:r>
            <a:r>
              <a:rPr lang="en-US" dirty="0" smtClean="0"/>
              <a:t>, Fatima, </a:t>
            </a:r>
            <a:r>
              <a:rPr lang="en-US" dirty="0" err="1" smtClean="0"/>
              <a:t>Sejal</a:t>
            </a:r>
            <a:r>
              <a:rPr lang="en-US" dirty="0" smtClean="0"/>
              <a:t>, </a:t>
            </a:r>
            <a:r>
              <a:rPr lang="en-US" dirty="0" err="1" smtClean="0"/>
              <a:t>Sibgha</a:t>
            </a:r>
            <a:r>
              <a:rPr lang="en-US" dirty="0" smtClean="0"/>
              <a:t> &amp; </a:t>
            </a:r>
            <a:r>
              <a:rPr lang="en-US" dirty="0" err="1" smtClean="0"/>
              <a:t>Ruhi</a:t>
            </a:r>
            <a:endParaRPr lang="en-US" dirty="0"/>
          </a:p>
        </p:txBody>
      </p:sp>
      <p:sp>
        <p:nvSpPr>
          <p:cNvPr id="2" name="Title 1"/>
          <p:cNvSpPr>
            <a:spLocks noGrp="1"/>
          </p:cNvSpPr>
          <p:nvPr>
            <p:ph type="title"/>
          </p:nvPr>
        </p:nvSpPr>
        <p:spPr>
          <a:xfrm>
            <a:off x="2565400" y="2397760"/>
            <a:ext cx="4013200" cy="421640"/>
          </a:xfrm>
        </p:spPr>
        <p:txBody>
          <a:bodyPr/>
          <a:lstStyle/>
          <a:p>
            <a:r>
              <a:rPr lang="en-US" dirty="0" smtClean="0"/>
              <a:t>MACBETH</a:t>
            </a:r>
            <a:endParaRPr lang="en-US" dirty="0"/>
          </a:p>
        </p:txBody>
      </p:sp>
    </p:spTree>
    <p:extLst>
      <p:ext uri="{BB962C8B-B14F-4D97-AF65-F5344CB8AC3E}">
        <p14:creationId xmlns:p14="http://schemas.microsoft.com/office/powerpoint/2010/main" xmlns="" val="2658072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744" y="0"/>
            <a:ext cx="9179744" cy="6828500"/>
          </a:xfrm>
          <a:prstGeom prst="rect">
            <a:avLst/>
          </a:prstGeom>
        </p:spPr>
      </p:pic>
      <p:sp>
        <p:nvSpPr>
          <p:cNvPr id="6" name="Oval Callout 5"/>
          <p:cNvSpPr/>
          <p:nvPr/>
        </p:nvSpPr>
        <p:spPr>
          <a:xfrm>
            <a:off x="152400" y="76200"/>
            <a:ext cx="2057400" cy="1371600"/>
          </a:xfrm>
          <a:prstGeom prst="wedgeEllipseCallout">
            <a:avLst>
              <a:gd name="adj1" fmla="val 83929"/>
              <a:gd name="adj2" fmla="val 6345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228600"/>
            <a:ext cx="1447800" cy="923330"/>
          </a:xfrm>
          <a:prstGeom prst="rect">
            <a:avLst/>
          </a:prstGeom>
          <a:noFill/>
        </p:spPr>
        <p:txBody>
          <a:bodyPr wrap="square" rtlCol="0">
            <a:spAutoFit/>
          </a:bodyPr>
          <a:lstStyle/>
          <a:p>
            <a:r>
              <a:rPr lang="en-US" dirty="0" smtClean="0"/>
              <a:t>Look out for the Thane of Fife, Macduff.</a:t>
            </a:r>
            <a:endParaRPr lang="en-US" dirty="0"/>
          </a:p>
        </p:txBody>
      </p:sp>
      <p:sp>
        <p:nvSpPr>
          <p:cNvPr id="8" name="Oval Callout 7"/>
          <p:cNvSpPr/>
          <p:nvPr/>
        </p:nvSpPr>
        <p:spPr>
          <a:xfrm>
            <a:off x="3200400" y="76200"/>
            <a:ext cx="2362200" cy="1371600"/>
          </a:xfrm>
          <a:prstGeom prst="wedgeEllipseCallout">
            <a:avLst>
              <a:gd name="adj1" fmla="val -4796"/>
              <a:gd name="adj2" fmla="val 825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81400" y="381000"/>
            <a:ext cx="1600200" cy="923330"/>
          </a:xfrm>
          <a:prstGeom prst="rect">
            <a:avLst/>
          </a:prstGeom>
          <a:noFill/>
        </p:spPr>
        <p:txBody>
          <a:bodyPr wrap="square" rtlCol="0">
            <a:spAutoFit/>
          </a:bodyPr>
          <a:lstStyle/>
          <a:p>
            <a:pPr algn="ctr"/>
            <a:r>
              <a:rPr lang="en-US" dirty="0" smtClean="0"/>
              <a:t>None born of a woman can kill you.</a:t>
            </a:r>
            <a:endParaRPr lang="en-US" dirty="0"/>
          </a:p>
        </p:txBody>
      </p:sp>
      <p:sp>
        <p:nvSpPr>
          <p:cNvPr id="10" name="Oval Callout 9"/>
          <p:cNvSpPr/>
          <p:nvPr/>
        </p:nvSpPr>
        <p:spPr>
          <a:xfrm>
            <a:off x="6553200" y="228600"/>
            <a:ext cx="2133600" cy="1447800"/>
          </a:xfrm>
          <a:prstGeom prst="wedgeEllipseCallout">
            <a:avLst>
              <a:gd name="adj1" fmla="val -74711"/>
              <a:gd name="adj2" fmla="val 6159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781800" y="381000"/>
            <a:ext cx="1600200" cy="923330"/>
          </a:xfrm>
          <a:prstGeom prst="rect">
            <a:avLst/>
          </a:prstGeom>
          <a:noFill/>
        </p:spPr>
        <p:txBody>
          <a:bodyPr wrap="square" rtlCol="0">
            <a:spAutoFit/>
          </a:bodyPr>
          <a:lstStyle/>
          <a:p>
            <a:r>
              <a:rPr lang="en-US" dirty="0" smtClean="0">
                <a:solidFill>
                  <a:schemeClr val="bg2"/>
                </a:solidFill>
              </a:rPr>
              <a:t>Do not worry until the forest comes to you.</a:t>
            </a:r>
            <a:endParaRPr lang="en-US" dirty="0">
              <a:solidFill>
                <a:schemeClr val="bg2"/>
              </a:solidFill>
            </a:endParaRPr>
          </a:p>
        </p:txBody>
      </p:sp>
    </p:spTree>
    <p:extLst>
      <p:ext uri="{BB962C8B-B14F-4D97-AF65-F5344CB8AC3E}">
        <p14:creationId xmlns:p14="http://schemas.microsoft.com/office/powerpoint/2010/main" xmlns="" val="12395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000"/>
                                        <p:tgtEl>
                                          <p:spTgt spid="11">
                                            <p:txEl>
                                              <p:pRg st="0" end="0"/>
                                            </p:txEl>
                                          </p:spTgt>
                                        </p:tgtEl>
                                      </p:cBhvr>
                                    </p:animEffect>
                                    <p:anim calcmode="lin" valueType="num">
                                      <p:cBhvr>
                                        <p:cTn id="2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04800"/>
            <a:ext cx="9143999" cy="8153400"/>
          </a:xfrm>
          <a:prstGeom prst="rect">
            <a:avLst/>
          </a:prstGeom>
        </p:spPr>
      </p:pic>
      <p:sp>
        <p:nvSpPr>
          <p:cNvPr id="5" name="Oval Callout 4"/>
          <p:cNvSpPr/>
          <p:nvPr/>
        </p:nvSpPr>
        <p:spPr>
          <a:xfrm flipH="1">
            <a:off x="831669" y="0"/>
            <a:ext cx="2597331" cy="1676400"/>
          </a:xfrm>
          <a:prstGeom prst="wedgeEllipseCallout">
            <a:avLst>
              <a:gd name="adj1" fmla="val -66516"/>
              <a:gd name="adj2" fmla="val -3734"/>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200" y="381000"/>
            <a:ext cx="1752600" cy="1200329"/>
          </a:xfrm>
          <a:prstGeom prst="rect">
            <a:avLst/>
          </a:prstGeom>
          <a:noFill/>
        </p:spPr>
        <p:txBody>
          <a:bodyPr wrap="square" rtlCol="0">
            <a:spAutoFit/>
          </a:bodyPr>
          <a:lstStyle/>
          <a:p>
            <a:pPr algn="ctr"/>
            <a:r>
              <a:rPr lang="en-US" sz="2400" b="1" dirty="0" smtClean="0"/>
              <a:t>I have no fear of dying now.</a:t>
            </a:r>
            <a:endParaRPr lang="en-US" sz="2400" b="1" dirty="0"/>
          </a:p>
        </p:txBody>
      </p:sp>
    </p:spTree>
    <p:extLst>
      <p:ext uri="{BB962C8B-B14F-4D97-AF65-F5344CB8AC3E}">
        <p14:creationId xmlns:p14="http://schemas.microsoft.com/office/powerpoint/2010/main" xmlns="" val="354345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sz="3600" spc="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r>
              <a:rPr lang="en-US" sz="3600" spc="0" dirty="0" smtClean="0">
                <a:ln w="10160">
                  <a:solidFill>
                    <a:schemeClr val="accent1"/>
                  </a:solidFill>
                  <a:prstDash val="solid"/>
                </a:ln>
                <a:solidFill>
                  <a:srgbClr val="FFFFFF"/>
                </a:solidFill>
                <a:effectLst>
                  <a:outerShdw blurRad="38100" dist="32000" dir="5400000" algn="tl">
                    <a:srgbClr val="000000">
                      <a:alpha val="30000"/>
                    </a:srgbClr>
                  </a:outerShdw>
                </a:effectLst>
              </a:rPr>
              <a:t>Hearing this, Macbeth has Macduff’s family killed. In the fire of revenge, Macduff wanted Macbeth dead. So he goes to his friend in England, Malcolm and they come up with a plan to kill Macbeth.</a:t>
            </a:r>
            <a:endParaRPr lang="en-US" sz="3600"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Title 2"/>
          <p:cNvSpPr>
            <a:spLocks noGrp="1"/>
          </p:cNvSpPr>
          <p:nvPr>
            <p:ph type="title"/>
          </p:nvPr>
        </p:nvSpPr>
        <p:spPr/>
        <p:txBody>
          <a:bodyPr/>
          <a:lstStyle/>
          <a:p>
            <a:r>
              <a:rPr lang="en-US" dirty="0" smtClean="0"/>
              <a:t>Act iv</a:t>
            </a:r>
            <a:endParaRPr lang="en-US" dirty="0"/>
          </a:p>
        </p:txBody>
      </p:sp>
    </p:spTree>
    <p:extLst>
      <p:ext uri="{BB962C8B-B14F-4D97-AF65-F5344CB8AC3E}">
        <p14:creationId xmlns:p14="http://schemas.microsoft.com/office/powerpoint/2010/main" xmlns="" val="1210256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Oval Callout 6"/>
          <p:cNvSpPr/>
          <p:nvPr/>
        </p:nvSpPr>
        <p:spPr>
          <a:xfrm>
            <a:off x="3322320" y="533400"/>
            <a:ext cx="2545080" cy="1447800"/>
          </a:xfrm>
          <a:prstGeom prst="wedgeEllipseCallout">
            <a:avLst>
              <a:gd name="adj1" fmla="val -43347"/>
              <a:gd name="adj2" fmla="val 8048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657600" y="685800"/>
            <a:ext cx="1828799" cy="1200329"/>
          </a:xfrm>
          <a:prstGeom prst="rect">
            <a:avLst/>
          </a:prstGeom>
          <a:noFill/>
        </p:spPr>
        <p:txBody>
          <a:bodyPr wrap="square" rtlCol="0">
            <a:spAutoFit/>
          </a:bodyPr>
          <a:lstStyle/>
          <a:p>
            <a:pPr algn="ctr"/>
            <a:r>
              <a:rPr lang="en-US" b="1" dirty="0" smtClean="0"/>
              <a:t>My dear friend, </a:t>
            </a:r>
            <a:r>
              <a:rPr lang="en-US" b="1" dirty="0"/>
              <a:t>d</a:t>
            </a:r>
            <a:r>
              <a:rPr lang="en-US" b="1" dirty="0" smtClean="0"/>
              <a:t>id u hear? Macbeth had my family killed!</a:t>
            </a:r>
            <a:endParaRPr lang="en-US" b="1" dirty="0"/>
          </a:p>
        </p:txBody>
      </p:sp>
      <p:sp>
        <p:nvSpPr>
          <p:cNvPr id="9" name="Oval Callout 8"/>
          <p:cNvSpPr/>
          <p:nvPr/>
        </p:nvSpPr>
        <p:spPr>
          <a:xfrm>
            <a:off x="3322320" y="2590800"/>
            <a:ext cx="2392680" cy="1371600"/>
          </a:xfrm>
          <a:prstGeom prst="wedgeEllipseCallout">
            <a:avLst>
              <a:gd name="adj1" fmla="val 57784"/>
              <a:gd name="adj2" fmla="val -4988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733800" y="2743200"/>
            <a:ext cx="1600200" cy="1015663"/>
          </a:xfrm>
          <a:prstGeom prst="rect">
            <a:avLst/>
          </a:prstGeom>
          <a:noFill/>
        </p:spPr>
        <p:txBody>
          <a:bodyPr wrap="square" rtlCol="0">
            <a:spAutoFit/>
          </a:bodyPr>
          <a:lstStyle/>
          <a:p>
            <a:pPr algn="ctr"/>
            <a:r>
              <a:rPr lang="en-US" sz="2000" b="1" dirty="0" smtClean="0"/>
              <a:t>I’m sorry. What will you do now?</a:t>
            </a:r>
            <a:endParaRPr lang="en-US" sz="2000" b="1" dirty="0"/>
          </a:p>
        </p:txBody>
      </p:sp>
    </p:spTree>
    <p:extLst>
      <p:ext uri="{BB962C8B-B14F-4D97-AF65-F5344CB8AC3E}">
        <p14:creationId xmlns:p14="http://schemas.microsoft.com/office/powerpoint/2010/main" xmlns="" val="41596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Oval Callout 5"/>
          <p:cNvSpPr/>
          <p:nvPr/>
        </p:nvSpPr>
        <p:spPr>
          <a:xfrm>
            <a:off x="3581400" y="838200"/>
            <a:ext cx="2895600" cy="1371600"/>
          </a:xfrm>
          <a:prstGeom prst="wedgeEllipseCallout">
            <a:avLst>
              <a:gd name="adj1" fmla="val -50607"/>
              <a:gd name="adj2" fmla="val 691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33801" y="990601"/>
            <a:ext cx="2590800" cy="1200329"/>
          </a:xfrm>
          <a:prstGeom prst="rect">
            <a:avLst/>
          </a:prstGeom>
          <a:noFill/>
        </p:spPr>
        <p:txBody>
          <a:bodyPr wrap="square" rtlCol="0">
            <a:spAutoFit/>
          </a:bodyPr>
          <a:lstStyle/>
          <a:p>
            <a:pPr algn="ctr"/>
            <a:r>
              <a:rPr lang="en-US" sz="2400" b="1" dirty="0" smtClean="0"/>
              <a:t>I seek revenge!</a:t>
            </a:r>
          </a:p>
          <a:p>
            <a:pPr algn="ctr"/>
            <a:r>
              <a:rPr lang="en-US" sz="2400" b="1" dirty="0" smtClean="0"/>
              <a:t>I want to kill Macbeth.</a:t>
            </a:r>
            <a:endParaRPr lang="en-US" sz="2400" b="1" dirty="0"/>
          </a:p>
        </p:txBody>
      </p:sp>
    </p:spTree>
    <p:extLst>
      <p:ext uri="{BB962C8B-B14F-4D97-AF65-F5344CB8AC3E}">
        <p14:creationId xmlns:p14="http://schemas.microsoft.com/office/powerpoint/2010/main" xmlns="" val="200377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chor="ctr">
            <a:normAutofit/>
          </a:bodyPr>
          <a:lstStyle/>
          <a:p>
            <a:r>
              <a:rPr lang="en-US" sz="4000" spc="0" dirty="0" smtClean="0">
                <a:ln w="10160">
                  <a:solidFill>
                    <a:schemeClr val="accent1"/>
                  </a:solidFill>
                  <a:prstDash val="solid"/>
                </a:ln>
                <a:solidFill>
                  <a:srgbClr val="FFFFFF"/>
                </a:solidFill>
                <a:effectLst>
                  <a:outerShdw blurRad="38100" dist="32000" dir="5400000" algn="tl">
                    <a:srgbClr val="000000">
                      <a:alpha val="30000"/>
                    </a:srgbClr>
                  </a:outerShdw>
                </a:effectLst>
              </a:rPr>
              <a:t>The scene changes and focuses on Lady Macbeth. Lady Macbeth is filled with guilt. She sees blood on her hands and panics</a:t>
            </a:r>
            <a:endParaRPr lang="en-US" sz="4000" dirty="0"/>
          </a:p>
        </p:txBody>
      </p:sp>
      <p:sp>
        <p:nvSpPr>
          <p:cNvPr id="3" name="Title 2"/>
          <p:cNvSpPr>
            <a:spLocks noGrp="1"/>
          </p:cNvSpPr>
          <p:nvPr>
            <p:ph type="title"/>
          </p:nvPr>
        </p:nvSpPr>
        <p:spPr/>
        <p:txBody>
          <a:bodyPr/>
          <a:lstStyle/>
          <a:p>
            <a:r>
              <a:rPr lang="en-US" dirty="0" smtClean="0"/>
              <a:t>Act v</a:t>
            </a:r>
            <a:endParaRPr lang="en-US" dirty="0"/>
          </a:p>
        </p:txBody>
      </p:sp>
    </p:spTree>
    <p:extLst>
      <p:ext uri="{BB962C8B-B14F-4D97-AF65-F5344CB8AC3E}">
        <p14:creationId xmlns:p14="http://schemas.microsoft.com/office/powerpoint/2010/main" xmlns="" val="4288127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6" name="Cloud Callout 5"/>
          <p:cNvSpPr/>
          <p:nvPr/>
        </p:nvSpPr>
        <p:spPr>
          <a:xfrm>
            <a:off x="381000" y="381000"/>
            <a:ext cx="2819400" cy="1981200"/>
          </a:xfrm>
          <a:prstGeom prst="cloudCallout">
            <a:avLst>
              <a:gd name="adj1" fmla="val 79708"/>
              <a:gd name="adj2" fmla="val 69093"/>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t>Out you damn spot. Out.!!</a:t>
            </a:r>
          </a:p>
          <a:p>
            <a:pPr algn="ctr"/>
            <a:r>
              <a:rPr lang="en-US" sz="2400" b="1" dirty="0" smtClean="0"/>
              <a:t>aaaahhhh</a:t>
            </a:r>
            <a:endParaRPr lang="en-US" sz="2400" b="1" dirty="0"/>
          </a:p>
        </p:txBody>
      </p:sp>
    </p:spTree>
    <p:extLst>
      <p:ext uri="{BB962C8B-B14F-4D97-AF65-F5344CB8AC3E}">
        <p14:creationId xmlns:p14="http://schemas.microsoft.com/office/powerpoint/2010/main" xmlns="" val="125503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7999"/>
          </a:xfrm>
          <a:prstGeom prst="rect">
            <a:avLst/>
          </a:prstGeom>
          <a:ln w="228600" cap="sq" cmpd="thickThin">
            <a:solidFill>
              <a:srgbClr val="000000"/>
            </a:solidFill>
            <a:prstDash val="solid"/>
            <a:miter lim="800000"/>
          </a:ln>
          <a:effectLst>
            <a:innerShdw blurRad="76200">
              <a:srgbClr val="000000"/>
            </a:innerShdw>
          </a:effectLst>
        </p:spPr>
      </p:pic>
      <p:sp>
        <p:nvSpPr>
          <p:cNvPr id="7" name="Oval Callout 6"/>
          <p:cNvSpPr/>
          <p:nvPr/>
        </p:nvSpPr>
        <p:spPr>
          <a:xfrm>
            <a:off x="2895600" y="0"/>
            <a:ext cx="2667000" cy="1981200"/>
          </a:xfrm>
          <a:prstGeom prst="wedgeEllipseCallout">
            <a:avLst>
              <a:gd name="adj1" fmla="val -64989"/>
              <a:gd name="adj2" fmla="val 12507"/>
            </a:avLst>
          </a:prstGeom>
          <a:ln>
            <a:solidFill>
              <a:schemeClr val="bg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My King!Your wife killed herself and the branches of the trees in the forest are moving towards the castle.</a:t>
            </a:r>
            <a:endParaRPr lang="en-US" dirty="0"/>
          </a:p>
        </p:txBody>
      </p:sp>
      <p:sp>
        <p:nvSpPr>
          <p:cNvPr id="8" name="Oval Callout 7"/>
          <p:cNvSpPr/>
          <p:nvPr/>
        </p:nvSpPr>
        <p:spPr>
          <a:xfrm>
            <a:off x="4318363" y="1676400"/>
            <a:ext cx="2781300" cy="1676400"/>
          </a:xfrm>
          <a:prstGeom prst="wedgeEllipseCallout">
            <a:avLst>
              <a:gd name="adj1" fmla="val 50556"/>
              <a:gd name="adj2" fmla="val -53544"/>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My men! Get ready for war!</a:t>
            </a:r>
            <a:endParaRPr lang="en-US" sz="2400" dirty="0"/>
          </a:p>
        </p:txBody>
      </p:sp>
    </p:spTree>
    <p:extLst>
      <p:ext uri="{BB962C8B-B14F-4D97-AF65-F5344CB8AC3E}">
        <p14:creationId xmlns:p14="http://schemas.microsoft.com/office/powerpoint/2010/main" xmlns="" val="52121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7999"/>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762000" y="6096000"/>
            <a:ext cx="7150612" cy="46166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2400" dirty="0" smtClean="0">
                <a:solidFill>
                  <a:schemeClr val="bg2"/>
                </a:solidFill>
              </a:rPr>
              <a:t>Everyone starts fighting along with </a:t>
            </a:r>
            <a:r>
              <a:rPr lang="en-US" sz="2400" dirty="0">
                <a:solidFill>
                  <a:schemeClr val="bg2"/>
                </a:solidFill>
              </a:rPr>
              <a:t>M</a:t>
            </a:r>
            <a:r>
              <a:rPr lang="en-US" sz="2400" dirty="0" smtClean="0">
                <a:solidFill>
                  <a:schemeClr val="bg2"/>
                </a:solidFill>
              </a:rPr>
              <a:t>acbeth and </a:t>
            </a:r>
            <a:r>
              <a:rPr lang="en-US" sz="2400" dirty="0">
                <a:solidFill>
                  <a:schemeClr val="bg2"/>
                </a:solidFill>
              </a:rPr>
              <a:t>M</a:t>
            </a:r>
            <a:r>
              <a:rPr lang="en-US" sz="2400" dirty="0" smtClean="0">
                <a:solidFill>
                  <a:schemeClr val="bg2"/>
                </a:solidFill>
              </a:rPr>
              <a:t>acduff.</a:t>
            </a:r>
            <a:endParaRPr lang="en-US" sz="2400" dirty="0">
              <a:solidFill>
                <a:schemeClr val="bg2"/>
              </a:solidFill>
            </a:endParaRPr>
          </a:p>
        </p:txBody>
      </p:sp>
    </p:spTree>
    <p:extLst>
      <p:ext uri="{BB962C8B-B14F-4D97-AF65-F5344CB8AC3E}">
        <p14:creationId xmlns:p14="http://schemas.microsoft.com/office/powerpoint/2010/main" xmlns="" val="1169535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5" name="Oval Callout 4"/>
          <p:cNvSpPr/>
          <p:nvPr/>
        </p:nvSpPr>
        <p:spPr>
          <a:xfrm>
            <a:off x="3581400" y="533400"/>
            <a:ext cx="4114800" cy="1752600"/>
          </a:xfrm>
          <a:prstGeom prst="wedgeEllipseCallout">
            <a:avLst>
              <a:gd name="adj1" fmla="val -49722"/>
              <a:gd name="adj2" fmla="val 50575"/>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t>You can’t defeat me. The Witches  said that none born of a woman can kill me.</a:t>
            </a:r>
            <a:endParaRPr lang="en-US" sz="2000" b="1" dirty="0"/>
          </a:p>
        </p:txBody>
      </p:sp>
    </p:spTree>
    <p:extLst>
      <p:ext uri="{BB962C8B-B14F-4D97-AF65-F5344CB8AC3E}">
        <p14:creationId xmlns:p14="http://schemas.microsoft.com/office/powerpoint/2010/main" xmlns="" val="400305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2100161"/>
            <a:ext cx="8229600" cy="4075176"/>
          </a:xfrm>
        </p:spPr>
        <p:txBody>
          <a:bodyPr>
            <a:normAutofit fontScale="85000" lnSpcReduction="10000"/>
          </a:bodyPr>
          <a:lstStyle/>
          <a:p>
            <a:pPr>
              <a:lnSpc>
                <a:spcPct val="120000"/>
              </a:lnSpc>
            </a:pPr>
            <a:r>
              <a:rPr lang="en-US" sz="3200" spc="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p>
          <a:p>
            <a:pPr>
              <a:lnSpc>
                <a:spcPct val="120000"/>
              </a:lnSpc>
            </a:pPr>
            <a:r>
              <a:rPr lang="en-US" sz="3200" spc="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p>
          <a:p>
            <a:pPr>
              <a:lnSpc>
                <a:spcPct val="120000"/>
              </a:lnSpc>
            </a:pPr>
            <a:r>
              <a:rPr lang="en-US" sz="3200" spc="0" dirty="0" smtClean="0">
                <a:ln w="10160">
                  <a:solidFill>
                    <a:schemeClr val="accent1"/>
                  </a:solidFill>
                  <a:prstDash val="solid"/>
                </a:ln>
                <a:solidFill>
                  <a:srgbClr val="FFFFFF"/>
                </a:solidFill>
                <a:effectLst>
                  <a:outerShdw blurRad="38100" dist="32000" dir="5400000" algn="tl">
                    <a:srgbClr val="000000">
                      <a:alpha val="30000"/>
                    </a:srgbClr>
                  </a:outerShdw>
                </a:effectLst>
              </a:rPr>
              <a:t>there was a Scottish lord named Macbeth and there was a King named Duncan. One day Macbeth Meets Three Witches who tell him that he will become the King but Macbeth Doesn’t believe them. But then the Witches also said that he will become the Thane of Cawdor which did happen. So he goes to the Witches and asks them:</a:t>
            </a:r>
            <a:endParaRPr lang="en-US" sz="3200"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Title 2"/>
          <p:cNvSpPr>
            <a:spLocks noGrp="1"/>
          </p:cNvSpPr>
          <p:nvPr>
            <p:ph type="title"/>
          </p:nvPr>
        </p:nvSpPr>
        <p:spPr/>
        <p:txBody>
          <a:bodyPr/>
          <a:lstStyle/>
          <a:p>
            <a:r>
              <a:rPr lang="en-US" dirty="0" smtClean="0"/>
              <a:t>ACT i</a:t>
            </a:r>
            <a:endParaRPr lang="en-US" dirty="0"/>
          </a:p>
        </p:txBody>
      </p:sp>
      <p:pic>
        <p:nvPicPr>
          <p:cNvPr id="6" name="Content Placeholder 3"/>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val="0"/>
              </a:ext>
            </a:extLst>
          </a:blip>
          <a:stretch>
            <a:fillRect/>
          </a:stretch>
        </p:blipFill>
        <p:spPr>
          <a:xfrm>
            <a:off x="-10886" y="1590788"/>
            <a:ext cx="2601686" cy="1666875"/>
          </a:xfrm>
          <a:prstGeom prst="rect">
            <a:avLst/>
          </a:prstGeom>
        </p:spPr>
      </p:pic>
      <p:sp>
        <p:nvSpPr>
          <p:cNvPr id="7" name="TextBox 6"/>
          <p:cNvSpPr txBox="1"/>
          <p:nvPr/>
        </p:nvSpPr>
        <p:spPr>
          <a:xfrm>
            <a:off x="2438400" y="2209800"/>
            <a:ext cx="3103849" cy="461665"/>
          </a:xfrm>
          <a:prstGeom prst="rect">
            <a:avLst/>
          </a:prstGeom>
          <a:noFill/>
        </p:spPr>
        <p:txBody>
          <a:bodyPr wrap="square" rtlCol="0">
            <a:spAutoFit/>
          </a:bodyPr>
          <a:lstStyle/>
          <a:p>
            <a:r>
              <a:rPr lang="en-US"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 NCE UPON A TIME,</a:t>
            </a:r>
            <a:endParaRPr lang="en-US" sz="2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xmlns="" val="1526324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5" name="Oval Callout 4"/>
          <p:cNvSpPr/>
          <p:nvPr/>
        </p:nvSpPr>
        <p:spPr>
          <a:xfrm>
            <a:off x="152400" y="0"/>
            <a:ext cx="2971800" cy="1981200"/>
          </a:xfrm>
          <a:prstGeom prst="wedgeEllipseCallout">
            <a:avLst>
              <a:gd name="adj1" fmla="val 64002"/>
              <a:gd name="adj2" fmla="val 42199"/>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That is exactly where you are wrong Macbeth. I wasn’t born of a woman. I was cut out of my mother’s womb.</a:t>
            </a:r>
            <a:endParaRPr lang="en-US" dirty="0"/>
          </a:p>
        </p:txBody>
      </p:sp>
    </p:spTree>
    <p:extLst>
      <p:ext uri="{BB962C8B-B14F-4D97-AF65-F5344CB8AC3E}">
        <p14:creationId xmlns:p14="http://schemas.microsoft.com/office/powerpoint/2010/main" xmlns="" val="158086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315853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chor="ctr">
            <a:normAutofit/>
          </a:bodyPr>
          <a:lstStyle/>
          <a:p>
            <a:r>
              <a:rPr lang="en-US" sz="3600" spc="0" dirty="0" smtClean="0">
                <a:ln w="10160">
                  <a:solidFill>
                    <a:schemeClr val="accent1"/>
                  </a:solidFill>
                  <a:prstDash val="solid"/>
                </a:ln>
                <a:solidFill>
                  <a:srgbClr val="FFFFFF"/>
                </a:solidFill>
                <a:effectLst>
                  <a:outerShdw blurRad="38100" dist="32000" dir="5400000" algn="tl">
                    <a:srgbClr val="000000">
                      <a:alpha val="30000"/>
                    </a:srgbClr>
                  </a:outerShdw>
                </a:effectLst>
              </a:rPr>
              <a:t>Macbeth gets scared and Macduff wins the fight. He cuts off Macbeth’s head and Malcolm becomes the rightful owner of the Crown he was destined to have.</a:t>
            </a:r>
            <a:endParaRPr lang="en-US" sz="3600"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xmlns="" val="1921334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chor="ctr">
            <a:normAutofit/>
          </a:bodyPr>
          <a:lstStyle/>
          <a:p>
            <a:r>
              <a:rPr lang="en-US" sz="6000" spc="0" dirty="0" smtClean="0">
                <a:ln w="10160">
                  <a:solidFill>
                    <a:schemeClr val="accent1"/>
                  </a:solidFill>
                  <a:prstDash val="solid"/>
                </a:ln>
                <a:solidFill>
                  <a:srgbClr val="FFFFFF"/>
                </a:solidFill>
                <a:effectLst>
                  <a:outerShdw blurRad="38100" dist="32000" dir="5400000" algn="tl">
                    <a:srgbClr val="000000">
                      <a:alpha val="30000"/>
                    </a:srgbClr>
                  </a:outerShdw>
                </a:effectLst>
              </a:rPr>
              <a:t>The End.</a:t>
            </a:r>
            <a:endParaRPr lang="en-US" sz="6000"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Title 2"/>
          <p:cNvSpPr>
            <a:spLocks noGrp="1"/>
          </p:cNvSpPr>
          <p:nvPr>
            <p:ph type="title"/>
          </p:nvPr>
        </p:nvSpPr>
        <p:spPr>
          <a:xfrm>
            <a:off x="2590800" y="975360"/>
            <a:ext cx="4038600" cy="624840"/>
          </a:xfrm>
        </p:spPr>
        <p:txBody>
          <a:bodyPr/>
          <a:lstStyle/>
          <a:p>
            <a:endParaRPr lang="en-US" dirty="0"/>
          </a:p>
        </p:txBody>
      </p:sp>
    </p:spTree>
    <p:extLst>
      <p:ext uri="{BB962C8B-B14F-4D97-AF65-F5344CB8AC3E}">
        <p14:creationId xmlns:p14="http://schemas.microsoft.com/office/powerpoint/2010/main" xmlns="" val="960451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0" y="-1"/>
            <a:ext cx="9144000" cy="7010400"/>
          </a:xfrm>
        </p:spPr>
      </p:pic>
      <p:sp>
        <p:nvSpPr>
          <p:cNvPr id="7" name="Oval Callout 6"/>
          <p:cNvSpPr/>
          <p:nvPr/>
        </p:nvSpPr>
        <p:spPr>
          <a:xfrm flipH="1">
            <a:off x="3962400" y="-1"/>
            <a:ext cx="2362200" cy="998041"/>
          </a:xfrm>
          <a:prstGeom prst="wedgeEllipseCallout">
            <a:avLst>
              <a:gd name="adj1" fmla="val -45718"/>
              <a:gd name="adj2" fmla="val 69643"/>
            </a:avLst>
          </a:prstGeom>
          <a:noFill/>
          <a:ln w="57150">
            <a:solidFill>
              <a:schemeClr val="tx1"/>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62401" y="290155"/>
            <a:ext cx="2514600" cy="707886"/>
          </a:xfrm>
          <a:prstGeom prst="rect">
            <a:avLst/>
          </a:prstGeom>
          <a:noFill/>
        </p:spPr>
        <p:txBody>
          <a:bodyPr wrap="square" rtlCol="0" anchor="ctr">
            <a:spAutoFit/>
          </a:bodyPr>
          <a:lstStyle/>
          <a:p>
            <a:pPr algn="ctr"/>
            <a:r>
              <a:rPr lang="en-US" sz="2000" dirty="0" smtClean="0"/>
              <a:t>Will I ever be the        King?</a:t>
            </a:r>
            <a:endParaRPr lang="en-US" sz="2000" dirty="0"/>
          </a:p>
        </p:txBody>
      </p:sp>
      <p:sp>
        <p:nvSpPr>
          <p:cNvPr id="9" name="Oval Callout 8"/>
          <p:cNvSpPr/>
          <p:nvPr/>
        </p:nvSpPr>
        <p:spPr>
          <a:xfrm flipH="1">
            <a:off x="76200" y="499019"/>
            <a:ext cx="3352800" cy="1482181"/>
          </a:xfrm>
          <a:prstGeom prst="wedgeEllipseCallout">
            <a:avLst>
              <a:gd name="adj1" fmla="val -29587"/>
              <a:gd name="adj2" fmla="val 625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3400" y="644098"/>
            <a:ext cx="2514600" cy="1200329"/>
          </a:xfrm>
          <a:prstGeom prst="rect">
            <a:avLst/>
          </a:prstGeom>
          <a:noFill/>
        </p:spPr>
        <p:txBody>
          <a:bodyPr wrap="square" rtlCol="0">
            <a:spAutoFit/>
          </a:bodyPr>
          <a:lstStyle/>
          <a:p>
            <a:r>
              <a:rPr lang="en-US" dirty="0" smtClean="0"/>
              <a:t>Yes Oh Macbeth! You will become the King. But the descendants of Banquo will succeed you.</a:t>
            </a:r>
            <a:endParaRPr lang="en-US" dirty="0"/>
          </a:p>
        </p:txBody>
      </p:sp>
    </p:spTree>
    <p:extLst>
      <p:ext uri="{BB962C8B-B14F-4D97-AF65-F5344CB8AC3E}">
        <p14:creationId xmlns:p14="http://schemas.microsoft.com/office/powerpoint/2010/main" xmlns="" val="4291044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chor="ctr">
            <a:normAutofit/>
          </a:bodyPr>
          <a:lstStyle/>
          <a:p>
            <a:r>
              <a:rPr lang="en-US" sz="4000" spc="0" dirty="0" smtClean="0">
                <a:ln w="10160">
                  <a:solidFill>
                    <a:schemeClr val="accent1"/>
                  </a:solidFill>
                  <a:prstDash val="solid"/>
                </a:ln>
                <a:solidFill>
                  <a:srgbClr val="FFFFFF"/>
                </a:solidFill>
                <a:effectLst>
                  <a:outerShdw blurRad="38100" dist="32000" dir="5400000" algn="tl">
                    <a:srgbClr val="000000">
                      <a:alpha val="30000"/>
                    </a:srgbClr>
                  </a:outerShdw>
                </a:effectLst>
              </a:rPr>
              <a:t>Lady Macbeth then provokes Macbeth to kill Duncan and put the blame on the guards.</a:t>
            </a:r>
            <a:endParaRPr lang="en-US" sz="4000"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Title 2"/>
          <p:cNvSpPr>
            <a:spLocks noGrp="1"/>
          </p:cNvSpPr>
          <p:nvPr>
            <p:ph type="title"/>
          </p:nvPr>
        </p:nvSpPr>
        <p:spPr/>
        <p:txBody>
          <a:bodyPr/>
          <a:lstStyle/>
          <a:p>
            <a:r>
              <a:rPr lang="en-US" dirty="0" smtClean="0"/>
              <a:t>ACT II</a:t>
            </a:r>
            <a:endParaRPr lang="en-US" dirty="0"/>
          </a:p>
        </p:txBody>
      </p:sp>
    </p:spTree>
    <p:extLst>
      <p:ext uri="{BB962C8B-B14F-4D97-AF65-F5344CB8AC3E}">
        <p14:creationId xmlns:p14="http://schemas.microsoft.com/office/powerpoint/2010/main" xmlns="" val="2858066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Oval Callout 4"/>
          <p:cNvSpPr/>
          <p:nvPr/>
        </p:nvSpPr>
        <p:spPr>
          <a:xfrm>
            <a:off x="4648200" y="1752600"/>
            <a:ext cx="3200400" cy="1066800"/>
          </a:xfrm>
          <a:prstGeom prst="wedgeEllipseCallout">
            <a:avLst>
              <a:gd name="adj1" fmla="val -44004"/>
              <a:gd name="adj2" fmla="val 9801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0" y="1962834"/>
            <a:ext cx="2278637" cy="646331"/>
          </a:xfrm>
          <a:prstGeom prst="rect">
            <a:avLst/>
          </a:prstGeom>
          <a:noFill/>
        </p:spPr>
        <p:txBody>
          <a:bodyPr wrap="none" rtlCol="0">
            <a:spAutoFit/>
          </a:bodyPr>
          <a:lstStyle/>
          <a:p>
            <a:r>
              <a:rPr lang="en-US" dirty="0" smtClean="0"/>
              <a:t>I can’t kill the King! It’s</a:t>
            </a:r>
          </a:p>
          <a:p>
            <a:r>
              <a:rPr lang="en-US" dirty="0"/>
              <a:t>n</a:t>
            </a:r>
            <a:r>
              <a:rPr lang="en-US" dirty="0" smtClean="0"/>
              <a:t>ot right!</a:t>
            </a:r>
            <a:endParaRPr lang="en-US" dirty="0"/>
          </a:p>
        </p:txBody>
      </p:sp>
      <p:sp>
        <p:nvSpPr>
          <p:cNvPr id="7" name="Oval Callout 6"/>
          <p:cNvSpPr/>
          <p:nvPr/>
        </p:nvSpPr>
        <p:spPr>
          <a:xfrm flipH="1">
            <a:off x="4572000" y="3276600"/>
            <a:ext cx="2895600" cy="1352728"/>
          </a:xfrm>
          <a:prstGeom prst="wedgeEllipseCallout">
            <a:avLst>
              <a:gd name="adj1" fmla="val -43562"/>
              <a:gd name="adj2" fmla="val 5585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876800" y="3429000"/>
            <a:ext cx="2362200" cy="1200329"/>
          </a:xfrm>
          <a:prstGeom prst="rect">
            <a:avLst/>
          </a:prstGeom>
          <a:noFill/>
        </p:spPr>
        <p:txBody>
          <a:bodyPr wrap="square" rtlCol="0">
            <a:spAutoFit/>
          </a:bodyPr>
          <a:lstStyle/>
          <a:p>
            <a:pPr algn="ctr"/>
            <a:r>
              <a:rPr lang="en-US" dirty="0" smtClean="0"/>
              <a:t>But you have to! I would have done it myself but he looks too much like my father.</a:t>
            </a:r>
            <a:endParaRPr lang="en-US" dirty="0"/>
          </a:p>
        </p:txBody>
      </p:sp>
    </p:spTree>
    <p:extLst>
      <p:ext uri="{BB962C8B-B14F-4D97-AF65-F5344CB8AC3E}">
        <p14:creationId xmlns:p14="http://schemas.microsoft.com/office/powerpoint/2010/main" xmlns="" val="188034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092247"/>
          </a:xfrm>
          <a:prstGeom prst="rect">
            <a:avLst/>
          </a:prstGeom>
        </p:spPr>
      </p:pic>
      <p:sp>
        <p:nvSpPr>
          <p:cNvPr id="5" name="TextBox 4"/>
          <p:cNvSpPr txBox="1"/>
          <p:nvPr/>
        </p:nvSpPr>
        <p:spPr>
          <a:xfrm>
            <a:off x="533400" y="6096000"/>
            <a:ext cx="6406676" cy="584775"/>
          </a:xfrm>
          <a:prstGeom prst="rect">
            <a:avLst/>
          </a:prstGeom>
          <a:noFill/>
        </p:spPr>
        <p:txBody>
          <a:bodyPr wrap="square" rtlCol="0">
            <a:spAutoFit/>
          </a:bodyPr>
          <a:lstStyle/>
          <a:p>
            <a:r>
              <a:rPr lang="en-US" sz="3200" dirty="0" smtClean="0">
                <a:ln w="10160">
                  <a:solidFill>
                    <a:schemeClr val="accent1"/>
                  </a:solidFill>
                  <a:prstDash val="solid"/>
                </a:ln>
                <a:solidFill>
                  <a:srgbClr val="FFFFFF"/>
                </a:solidFill>
                <a:effectLst>
                  <a:outerShdw blurRad="38100" dist="32000" dir="5400000" algn="tl">
                    <a:srgbClr val="000000">
                      <a:alpha val="30000"/>
                    </a:srgbClr>
                  </a:outerShdw>
                </a:effectLst>
              </a:rPr>
              <a:t>Macbeth then finally gives in and says:</a:t>
            </a:r>
            <a:endParaRPr lang="en-US" sz="32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6" name="Oval Callout 5"/>
          <p:cNvSpPr/>
          <p:nvPr/>
        </p:nvSpPr>
        <p:spPr>
          <a:xfrm>
            <a:off x="4876800" y="1371600"/>
            <a:ext cx="2514600" cy="1371600"/>
          </a:xfrm>
          <a:prstGeom prst="wedgeEllipseCallout">
            <a:avLst>
              <a:gd name="adj1" fmla="val -47174"/>
              <a:gd name="adj2" fmla="val 565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57800" y="1447800"/>
            <a:ext cx="1905000" cy="1200329"/>
          </a:xfrm>
          <a:prstGeom prst="rect">
            <a:avLst/>
          </a:prstGeom>
          <a:noFill/>
        </p:spPr>
        <p:txBody>
          <a:bodyPr wrap="square" rtlCol="0">
            <a:spAutoFit/>
          </a:bodyPr>
          <a:lstStyle/>
          <a:p>
            <a:r>
              <a:rPr lang="en-US" dirty="0" smtClean="0"/>
              <a:t>Okay I’ll do it but we’ll</a:t>
            </a:r>
          </a:p>
          <a:p>
            <a:r>
              <a:rPr lang="en-US" dirty="0" smtClean="0"/>
              <a:t> blame it on the guards.</a:t>
            </a:r>
            <a:endParaRPr lang="en-US" dirty="0"/>
          </a:p>
        </p:txBody>
      </p:sp>
      <p:sp>
        <p:nvSpPr>
          <p:cNvPr id="8" name="Oval Callout 7"/>
          <p:cNvSpPr/>
          <p:nvPr/>
        </p:nvSpPr>
        <p:spPr>
          <a:xfrm flipH="1">
            <a:off x="5410200" y="2971800"/>
            <a:ext cx="1529876" cy="838200"/>
          </a:xfrm>
          <a:prstGeom prst="wedgeEllipseCallout">
            <a:avLst>
              <a:gd name="adj1" fmla="val -52425"/>
              <a:gd name="adj2" fmla="val 6094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38800" y="3200400"/>
            <a:ext cx="1070612" cy="369332"/>
          </a:xfrm>
          <a:prstGeom prst="rect">
            <a:avLst/>
          </a:prstGeom>
          <a:noFill/>
        </p:spPr>
        <p:txBody>
          <a:bodyPr wrap="square" rtlCol="0">
            <a:spAutoFit/>
          </a:bodyPr>
          <a:lstStyle/>
          <a:p>
            <a:pPr algn="ctr"/>
            <a:r>
              <a:rPr lang="en-US" dirty="0" smtClean="0"/>
              <a:t>Fine !</a:t>
            </a:r>
            <a:endParaRPr lang="en-US" dirty="0"/>
          </a:p>
        </p:txBody>
      </p:sp>
    </p:spTree>
    <p:extLst>
      <p:ext uri="{BB962C8B-B14F-4D97-AF65-F5344CB8AC3E}">
        <p14:creationId xmlns:p14="http://schemas.microsoft.com/office/powerpoint/2010/main" xmlns="" val="357313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3600" spc="0" dirty="0" smtClean="0">
                <a:ln w="10160">
                  <a:solidFill>
                    <a:schemeClr val="accent1"/>
                  </a:solidFill>
                  <a:prstDash val="solid"/>
                </a:ln>
                <a:solidFill>
                  <a:srgbClr val="FFFFFF"/>
                </a:solidFill>
                <a:effectLst>
                  <a:outerShdw blurRad="38100" dist="32000" dir="5400000" algn="tl">
                    <a:srgbClr val="000000">
                      <a:alpha val="30000"/>
                    </a:srgbClr>
                  </a:outerShdw>
                </a:effectLst>
              </a:rPr>
              <a:t>The plan went successfully and Duncan was killed. His two sons, Malcolm and Donalbain flee from the castle when they hear this. Everyone thinks that they were guilty that’s why they fled.</a:t>
            </a:r>
          </a:p>
          <a:p>
            <a:r>
              <a:rPr lang="en-US" sz="3600" spc="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sz="3600" u="sng" spc="0" dirty="0" smtClean="0">
                <a:ln w="10160">
                  <a:solidFill>
                    <a:schemeClr val="accent1"/>
                  </a:solidFill>
                  <a:prstDash val="solid"/>
                </a:ln>
                <a:solidFill>
                  <a:srgbClr val="FFFFFF"/>
                </a:solidFill>
                <a:effectLst>
                  <a:outerShdw blurRad="38100" dist="32000" dir="5400000" algn="tl">
                    <a:srgbClr val="000000">
                      <a:alpha val="30000"/>
                    </a:srgbClr>
                  </a:outerShdw>
                </a:effectLst>
              </a:rPr>
              <a:t>Macbeth becomes the king.</a:t>
            </a:r>
            <a:endParaRPr lang="en-US" sz="3600" u="sng"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xmlns="" val="3011141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sz="4000" spc="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r>
              <a:rPr lang="en-US" sz="4000" spc="0" dirty="0" smtClean="0">
                <a:ln w="10160">
                  <a:solidFill>
                    <a:schemeClr val="accent1"/>
                  </a:solidFill>
                  <a:prstDash val="solid"/>
                </a:ln>
                <a:solidFill>
                  <a:srgbClr val="FFFFFF"/>
                </a:solidFill>
                <a:effectLst>
                  <a:outerShdw blurRad="38100" dist="32000" dir="5400000" algn="tl">
                    <a:srgbClr val="000000">
                      <a:alpha val="30000"/>
                    </a:srgbClr>
                  </a:outerShdw>
                </a:effectLst>
              </a:rPr>
              <a:t>Macbeth finds out that Banquo knew he killed the king, so he hires murderers to kill Banquo. Macbeth then goes to the Witches and Asks them about his fear, none that he had right now.</a:t>
            </a:r>
            <a:endParaRPr lang="en-US" sz="4000"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Title 2"/>
          <p:cNvSpPr>
            <a:spLocks noGrp="1"/>
          </p:cNvSpPr>
          <p:nvPr>
            <p:ph type="title"/>
          </p:nvPr>
        </p:nvSpPr>
        <p:spPr/>
        <p:txBody>
          <a:bodyPr/>
          <a:lstStyle/>
          <a:p>
            <a:r>
              <a:rPr lang="en-US" dirty="0" smtClean="0"/>
              <a:t>ACT III</a:t>
            </a:r>
            <a:endParaRPr lang="en-US" dirty="0"/>
          </a:p>
        </p:txBody>
      </p:sp>
    </p:spTree>
    <p:extLst>
      <p:ext uri="{BB962C8B-B14F-4D97-AF65-F5344CB8AC3E}">
        <p14:creationId xmlns:p14="http://schemas.microsoft.com/office/powerpoint/2010/main" xmlns="" val="1113193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04800"/>
            <a:ext cx="9143999" cy="8153400"/>
          </a:xfrm>
          <a:prstGeom prst="rect">
            <a:avLst/>
          </a:prstGeom>
        </p:spPr>
      </p:pic>
      <p:sp>
        <p:nvSpPr>
          <p:cNvPr id="5" name="Oval Callout 4"/>
          <p:cNvSpPr/>
          <p:nvPr/>
        </p:nvSpPr>
        <p:spPr>
          <a:xfrm flipH="1">
            <a:off x="1066800" y="323164"/>
            <a:ext cx="2209800" cy="1277035"/>
          </a:xfrm>
          <a:prstGeom prst="wedgeEllipseCallout">
            <a:avLst>
              <a:gd name="adj1" fmla="val -67724"/>
              <a:gd name="adj2" fmla="val -1341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1" y="533400"/>
            <a:ext cx="2743199" cy="923330"/>
          </a:xfrm>
          <a:prstGeom prst="rect">
            <a:avLst/>
          </a:prstGeom>
          <a:noFill/>
        </p:spPr>
        <p:txBody>
          <a:bodyPr wrap="square" rtlCol="0">
            <a:spAutoFit/>
          </a:bodyPr>
          <a:lstStyle/>
          <a:p>
            <a:pPr algn="ctr"/>
            <a:r>
              <a:rPr lang="en-US" dirty="0" smtClean="0"/>
              <a:t>My Witches! </a:t>
            </a:r>
          </a:p>
          <a:p>
            <a:pPr algn="ctr"/>
            <a:r>
              <a:rPr lang="en-US" dirty="0" smtClean="0"/>
              <a:t>What is it that </a:t>
            </a:r>
          </a:p>
          <a:p>
            <a:pPr algn="ctr"/>
            <a:r>
              <a:rPr lang="en-US" dirty="0" smtClean="0"/>
              <a:t>I should fear?</a:t>
            </a:r>
            <a:endParaRPr lang="en-US" dirty="0"/>
          </a:p>
        </p:txBody>
      </p:sp>
    </p:spTree>
    <p:extLst>
      <p:ext uri="{BB962C8B-B14F-4D97-AF65-F5344CB8AC3E}">
        <p14:creationId xmlns:p14="http://schemas.microsoft.com/office/powerpoint/2010/main" xmlns="" val="32353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236</TotalTime>
  <Words>539</Words>
  <Application>Microsoft Office PowerPoint</Application>
  <PresentationFormat>On-screen Show (4:3)</PresentationFormat>
  <Paragraphs>50</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BlackTie</vt:lpstr>
      <vt:lpstr>MACBETH</vt:lpstr>
      <vt:lpstr>ACT i</vt:lpstr>
      <vt:lpstr>Slide 3</vt:lpstr>
      <vt:lpstr>ACT II</vt:lpstr>
      <vt:lpstr>Slide 5</vt:lpstr>
      <vt:lpstr>Slide 6</vt:lpstr>
      <vt:lpstr>Slide 7</vt:lpstr>
      <vt:lpstr>ACT III</vt:lpstr>
      <vt:lpstr>Slide 9</vt:lpstr>
      <vt:lpstr>Slide 10</vt:lpstr>
      <vt:lpstr>Slide 11</vt:lpstr>
      <vt:lpstr>Act iv</vt:lpstr>
      <vt:lpstr>Slide 13</vt:lpstr>
      <vt:lpstr>Slide 14</vt:lpstr>
      <vt:lpstr>Act v</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MACBETH</dc:title>
  <dc:creator>Tarik</dc:creator>
  <cp:lastModifiedBy>jjattisso</cp:lastModifiedBy>
  <cp:revision>22</cp:revision>
  <dcterms:created xsi:type="dcterms:W3CDTF">2012-12-16T15:31:42Z</dcterms:created>
  <dcterms:modified xsi:type="dcterms:W3CDTF">2012-12-18T20:58:12Z</dcterms:modified>
</cp:coreProperties>
</file>