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1" r:id="rId7"/>
    <p:sldId id="263"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2" autoAdjust="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84A083-03DF-4CB8-A3AB-71F6C6C4AEDE}"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100EB-B866-4259-8D6E-58F9B85D2B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4A083-03DF-4CB8-A3AB-71F6C6C4AEDE}"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100EB-B866-4259-8D6E-58F9B85D2B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4A083-03DF-4CB8-A3AB-71F6C6C4AEDE}"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100EB-B866-4259-8D6E-58F9B85D2B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4A083-03DF-4CB8-A3AB-71F6C6C4AEDE}"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100EB-B866-4259-8D6E-58F9B85D2B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84A083-03DF-4CB8-A3AB-71F6C6C4AEDE}"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100EB-B866-4259-8D6E-58F9B85D2B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84A083-03DF-4CB8-A3AB-71F6C6C4AEDE}" type="datetimeFigureOut">
              <a:rPr lang="en-US" smtClean="0"/>
              <a:pPr/>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100EB-B866-4259-8D6E-58F9B85D2B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84A083-03DF-4CB8-A3AB-71F6C6C4AEDE}" type="datetimeFigureOut">
              <a:rPr lang="en-US" smtClean="0"/>
              <a:pPr/>
              <a:t>12/17/2012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3100EB-B866-4259-8D6E-58F9B85D2B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84A083-03DF-4CB8-A3AB-71F6C6C4AEDE}" type="datetimeFigureOut">
              <a:rPr lang="en-US" smtClean="0"/>
              <a:pPr/>
              <a:t>12/17/2012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3100EB-B866-4259-8D6E-58F9B85D2B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4A083-03DF-4CB8-A3AB-71F6C6C4AEDE}" type="datetimeFigureOut">
              <a:rPr lang="en-US" smtClean="0"/>
              <a:pPr/>
              <a:t>12/17/2012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3100EB-B866-4259-8D6E-58F9B85D2B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4A083-03DF-4CB8-A3AB-71F6C6C4AEDE}" type="datetimeFigureOut">
              <a:rPr lang="en-US" smtClean="0"/>
              <a:pPr/>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100EB-B866-4259-8D6E-58F9B85D2B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4A083-03DF-4CB8-A3AB-71F6C6C4AEDE}" type="datetimeFigureOut">
              <a:rPr lang="en-US" smtClean="0"/>
              <a:pPr/>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100EB-B866-4259-8D6E-58F9B85D2B0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4A083-03DF-4CB8-A3AB-71F6C6C4AEDE}" type="datetimeFigureOut">
              <a:rPr lang="en-US" smtClean="0"/>
              <a:pPr/>
              <a:t>12/17/2012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3100EB-B866-4259-8D6E-58F9B85D2B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Tropical_disease" TargetMode="External"/><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medicalnewstoday.com/" TargetMode="External"/><Relationship Id="rId2" Type="http://schemas.openxmlformats.org/officeDocument/2006/relationships/hyperlink" Target="http://www.wikipedia.com/" TargetMode="External"/><Relationship Id="rId1" Type="http://schemas.openxmlformats.org/officeDocument/2006/relationships/slideLayout" Target="../slideLayouts/slideLayout3.xml"/><Relationship Id="rId5" Type="http://schemas.openxmlformats.org/officeDocument/2006/relationships/hyperlink" Target="http://www.google.com/" TargetMode="External"/><Relationship Id="rId4" Type="http://schemas.openxmlformats.org/officeDocument/2006/relationships/hyperlink" Target="http://www.who.i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t>Dengue  Fever</a:t>
            </a:r>
            <a:endParaRPr lang="en-US" sz="6600" dirty="0"/>
          </a:p>
        </p:txBody>
      </p:sp>
      <p:sp>
        <p:nvSpPr>
          <p:cNvPr id="3" name="Subtitle 2"/>
          <p:cNvSpPr>
            <a:spLocks noGrp="1"/>
          </p:cNvSpPr>
          <p:nvPr>
            <p:ph type="subTitle" idx="1"/>
          </p:nvPr>
        </p:nvSpPr>
        <p:spPr>
          <a:xfrm>
            <a:off x="1295400" y="3886200"/>
            <a:ext cx="6477000" cy="2362200"/>
          </a:xfrm>
        </p:spPr>
        <p:txBody>
          <a:bodyPr>
            <a:noAutofit/>
          </a:bodyPr>
          <a:lstStyle/>
          <a:p>
            <a:r>
              <a:rPr lang="en-US" sz="8000" dirty="0" smtClean="0">
                <a:solidFill>
                  <a:schemeClr val="tx1"/>
                </a:solidFill>
              </a:rPr>
              <a:t>Guillermo Mata</a:t>
            </a:r>
            <a:endParaRPr lang="en-US" sz="80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Dengue </a:t>
            </a:r>
            <a:r>
              <a:rPr lang="en-US" sz="4800" dirty="0" smtClean="0"/>
              <a:t>fever</a:t>
            </a:r>
            <a:endParaRPr lang="en-US" sz="4800" dirty="0"/>
          </a:p>
        </p:txBody>
      </p:sp>
      <p:pic>
        <p:nvPicPr>
          <p:cNvPr id="5" name="Content Placeholder 4" descr="dengue-fever.jpg"/>
          <p:cNvPicPr>
            <a:picLocks noGrp="1" noChangeAspect="1"/>
          </p:cNvPicPr>
          <p:nvPr>
            <p:ph idx="1"/>
          </p:nvPr>
        </p:nvPicPr>
        <p:blipFill>
          <a:blip r:embed="rId2" cstate="print"/>
          <a:stretch>
            <a:fillRect/>
          </a:stretch>
        </p:blipFill>
        <p:spPr>
          <a:xfrm>
            <a:off x="3787775" y="762000"/>
            <a:ext cx="4686300" cy="4953000"/>
          </a:xfrm>
        </p:spPr>
      </p:pic>
      <p:sp>
        <p:nvSpPr>
          <p:cNvPr id="4" name="Text Placeholder 3"/>
          <p:cNvSpPr>
            <a:spLocks noGrp="1"/>
          </p:cNvSpPr>
          <p:nvPr>
            <p:ph type="body" sz="half" idx="2"/>
          </p:nvPr>
        </p:nvSpPr>
        <p:spPr/>
        <p:txBody>
          <a:bodyPr>
            <a:normAutofit/>
          </a:bodyPr>
          <a:lstStyle/>
          <a:p>
            <a:r>
              <a:rPr lang="en-US" sz="2800" dirty="0"/>
              <a:t>also known as </a:t>
            </a:r>
            <a:r>
              <a:rPr lang="en-US" sz="2800" b="1" dirty="0" smtClean="0"/>
              <a:t>break bone </a:t>
            </a:r>
            <a:r>
              <a:rPr lang="en-US" sz="2800" b="1" dirty="0"/>
              <a:t>fever</a:t>
            </a:r>
            <a:r>
              <a:rPr lang="en-US" sz="2800" dirty="0"/>
              <a:t>, is an infectious </a:t>
            </a:r>
            <a:r>
              <a:rPr lang="en-US" sz="2800" dirty="0" smtClean="0"/>
              <a:t>tropical</a:t>
            </a:r>
            <a:r>
              <a:rPr lang="en-US" sz="2800" dirty="0" smtClean="0">
                <a:hlinkClick r:id="rId3" tooltip="Tropical disease"/>
              </a:rPr>
              <a:t> </a:t>
            </a:r>
            <a:r>
              <a:rPr lang="en-US" sz="2800" dirty="0" smtClean="0"/>
              <a:t>disease</a:t>
            </a:r>
            <a:r>
              <a:rPr lang="en-US" sz="2800" dirty="0"/>
              <a:t> caused by the </a:t>
            </a:r>
            <a:r>
              <a:rPr lang="en-US" sz="2800" dirty="0" smtClean="0"/>
              <a:t>dengue virus.</a:t>
            </a:r>
            <a:r>
              <a:rPr lang="en-US" sz="2800" dirty="0"/>
              <a:t> </a:t>
            </a:r>
            <a:endParaRPr lang="en-US" sz="2800"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Symptoms </a:t>
            </a:r>
            <a:endParaRPr lang="en-US" sz="3600" dirty="0"/>
          </a:p>
        </p:txBody>
      </p:sp>
      <p:pic>
        <p:nvPicPr>
          <p:cNvPr id="5" name="Picture Placeholder 4" descr="syntomps.jpg"/>
          <p:cNvPicPr>
            <a:picLocks noGrp="1" noChangeAspect="1"/>
          </p:cNvPicPr>
          <p:nvPr>
            <p:ph type="pic" idx="1"/>
          </p:nvPr>
        </p:nvPicPr>
        <p:blipFill>
          <a:blip r:embed="rId2" cstate="print"/>
          <a:srcRect/>
          <a:stretch>
            <a:fillRect/>
          </a:stretch>
        </p:blipFill>
        <p:spPr/>
      </p:pic>
      <p:sp>
        <p:nvSpPr>
          <p:cNvPr id="4" name="Text Placeholder 3"/>
          <p:cNvSpPr>
            <a:spLocks noGrp="1"/>
          </p:cNvSpPr>
          <p:nvPr>
            <p:ph type="body" sz="half" idx="2"/>
          </p:nvPr>
        </p:nvSpPr>
        <p:spPr/>
        <p:txBody>
          <a:bodyPr>
            <a:noAutofit/>
          </a:bodyPr>
          <a:lstStyle/>
          <a:p>
            <a:r>
              <a:rPr lang="en-US" sz="2000" dirty="0"/>
              <a:t>Symptoms include fever, headache, muscle and joint pains, and a characteristic skin </a:t>
            </a:r>
            <a:r>
              <a:rPr lang="en-US" sz="2000" dirty="0" smtClean="0"/>
              <a:t>rash, that </a:t>
            </a:r>
            <a:r>
              <a:rPr lang="en-US" sz="2000" dirty="0"/>
              <a:t>is similar to measles.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virus is transmitted </a:t>
            </a:r>
            <a:endParaRPr lang="en-US" dirty="0"/>
          </a:p>
        </p:txBody>
      </p:sp>
      <p:pic>
        <p:nvPicPr>
          <p:cNvPr id="5" name="Content Placeholder 4" descr="aedes_aegypti.jpg"/>
          <p:cNvPicPr>
            <a:picLocks noGrp="1" noChangeAspect="1"/>
          </p:cNvPicPr>
          <p:nvPr>
            <p:ph idx="1"/>
          </p:nvPr>
        </p:nvPicPr>
        <p:blipFill>
          <a:blip r:embed="rId2" cstate="print"/>
          <a:stretch>
            <a:fillRect/>
          </a:stretch>
        </p:blipFill>
        <p:spPr>
          <a:xfrm>
            <a:off x="3429000" y="533400"/>
            <a:ext cx="5264257" cy="5486400"/>
          </a:xfrm>
        </p:spPr>
      </p:pic>
      <p:sp>
        <p:nvSpPr>
          <p:cNvPr id="4" name="Text Placeholder 3"/>
          <p:cNvSpPr>
            <a:spLocks noGrp="1"/>
          </p:cNvSpPr>
          <p:nvPr>
            <p:ph type="body" sz="half" idx="2"/>
          </p:nvPr>
        </p:nvSpPr>
        <p:spPr/>
        <p:txBody>
          <a:bodyPr/>
          <a:lstStyle/>
          <a:p>
            <a:r>
              <a:rPr lang="en-US" dirty="0"/>
              <a:t>Dengue virus is primarily transmitted by </a:t>
            </a:r>
            <a:r>
              <a:rPr lang="en-US" i="1" dirty="0"/>
              <a:t>Aedes</a:t>
            </a:r>
            <a:r>
              <a:rPr lang="en-US" dirty="0"/>
              <a:t> mosquitoes, particularly </a:t>
            </a:r>
            <a:r>
              <a:rPr lang="en-US" i="1" dirty="0"/>
              <a:t>A. </a:t>
            </a:r>
            <a:r>
              <a:rPr lang="en-US" i="1" dirty="0" smtClean="0"/>
              <a:t>aegypti</a:t>
            </a:r>
            <a:r>
              <a:rPr lang="en-US" dirty="0" smtClean="0"/>
              <a:t>.</a:t>
            </a:r>
          </a:p>
          <a:p>
            <a:r>
              <a:rPr lang="en-US" dirty="0"/>
              <a:t>They typically bite during the day, particularly in the early morning and in the evening</a:t>
            </a:r>
            <a:r>
              <a:rPr lang="en-US" dirty="0" smtClean="0"/>
              <a:t>.</a:t>
            </a:r>
            <a:r>
              <a:rPr lang="en-US" dirty="0"/>
              <a:t> Other </a:t>
            </a:r>
            <a:r>
              <a:rPr lang="en-US" i="1" dirty="0"/>
              <a:t>Aedes</a:t>
            </a:r>
            <a:r>
              <a:rPr lang="en-US" dirty="0"/>
              <a:t> species that transmit the disease include </a:t>
            </a:r>
            <a:r>
              <a:rPr lang="en-US" i="1" dirty="0"/>
              <a:t>A. albopictus</a:t>
            </a:r>
            <a:r>
              <a:rPr lang="en-US" dirty="0"/>
              <a:t>, </a:t>
            </a:r>
            <a:r>
              <a:rPr lang="en-US" i="1" dirty="0"/>
              <a:t>A. polynesiensis</a:t>
            </a:r>
            <a:r>
              <a:rPr lang="en-US" dirty="0"/>
              <a:t> and </a:t>
            </a:r>
            <a:r>
              <a:rPr lang="en-US" i="1" dirty="0"/>
              <a:t>A. scutellaris</a:t>
            </a:r>
            <a:r>
              <a:rPr lang="en-US" dirty="0" smtClean="0"/>
              <a:t>.</a:t>
            </a:r>
            <a:r>
              <a:rPr lang="en-US" dirty="0"/>
              <a:t> Humans are the </a:t>
            </a:r>
            <a:r>
              <a:rPr lang="en-US" dirty="0" smtClean="0"/>
              <a:t>primary host</a:t>
            </a:r>
            <a:r>
              <a:rPr lang="en-US" dirty="0"/>
              <a:t> of the virus</a:t>
            </a:r>
            <a:r>
              <a:rPr lang="en-US" dirty="0" smtClean="0"/>
              <a:t>,</a:t>
            </a:r>
            <a:r>
              <a:rPr lang="en-US" dirty="0"/>
              <a:t> but it also circulates in nonhuman </a:t>
            </a:r>
            <a:r>
              <a:rPr lang="en-US" dirty="0" smtClean="0"/>
              <a:t>primates. An </a:t>
            </a:r>
            <a:r>
              <a:rPr lang="en-US" dirty="0"/>
              <a:t>infection can be acquired via a single bite</a:t>
            </a:r>
            <a:r>
              <a:rPr lang="en-US" dirty="0" smtClean="0"/>
              <a:t>.</a:t>
            </a:r>
            <a:r>
              <a:rPr lang="en-US" baseline="30000" dirty="0" smtClean="0"/>
              <a:t>[</a:t>
            </a:r>
            <a:r>
              <a:rPr lang="en-US" dirty="0"/>
              <a:t> A female mosquito that takes a blood meal from a person infected with dengue fever becomes itself infected with the virus in the cells lining its gut. About 8–10 days later, the virus spreads to other tissues including the mosquito's salivary glands and is subsequently </a:t>
            </a:r>
            <a:r>
              <a:rPr lang="en-US" dirty="0" smtClean="0"/>
              <a:t>relapsed </a:t>
            </a:r>
            <a:r>
              <a:rPr lang="en-US" dirty="0"/>
              <a:t>into its saliva</a:t>
            </a:r>
            <a:r>
              <a:rPr lang="en-US" dirty="0" smtClean="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Autofit/>
          </a:bodyPr>
          <a:lstStyle/>
          <a:p>
            <a:r>
              <a:rPr lang="en-US" sz="2400" dirty="0" smtClean="0"/>
              <a:t>There are currently no vaccines for Dengue fever. The best way to prevent the disease is to avoid being bitten by mosquitoes altogether. Although there is no certain treatment for Dengue, it can be treated as long as it is caught before developing into dengue shock syndrome or dengue hemorrhagic fever</a:t>
            </a:r>
            <a:endParaRPr lang="en-US" sz="2400" dirty="0"/>
          </a:p>
        </p:txBody>
      </p:sp>
      <p:pic>
        <p:nvPicPr>
          <p:cNvPr id="4" name="Content Placeholder 3" descr="VACCINE1.jpg"/>
          <p:cNvPicPr>
            <a:picLocks noGrp="1" noChangeAspect="1"/>
          </p:cNvPicPr>
          <p:nvPr>
            <p:ph idx="1"/>
          </p:nvPr>
        </p:nvPicPr>
        <p:blipFill>
          <a:blip r:embed="rId2" cstate="print"/>
          <a:stretch>
            <a:fillRect/>
          </a:stretch>
        </p:blipFill>
        <p:spPr>
          <a:xfrm>
            <a:off x="1219200" y="2026162"/>
            <a:ext cx="7162800" cy="4146037"/>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map dengue.jpg"/>
          <p:cNvPicPr>
            <a:picLocks noGrp="1" noChangeAspect="1"/>
          </p:cNvPicPr>
          <p:nvPr>
            <p:ph type="pic" idx="1"/>
          </p:nvPr>
        </p:nvPicPr>
        <p:blipFill>
          <a:blip r:embed="rId2" cstate="print"/>
          <a:srcRect/>
          <a:stretch>
            <a:fillRect/>
          </a:stretch>
        </p:blipFill>
        <p:spPr/>
      </p:pic>
      <p:sp>
        <p:nvSpPr>
          <p:cNvPr id="4" name="Text Placeholder 3"/>
          <p:cNvSpPr>
            <a:spLocks noGrp="1"/>
          </p:cNvSpPr>
          <p:nvPr>
            <p:ph type="body" sz="half" idx="2"/>
          </p:nvPr>
        </p:nvSpPr>
        <p:spPr>
          <a:xfrm rot="10800000" flipV="1">
            <a:off x="0" y="4876800"/>
            <a:ext cx="9144000" cy="1981200"/>
          </a:xfrm>
        </p:spPr>
        <p:txBody>
          <a:bodyPr>
            <a:normAutofit fontScale="92500" lnSpcReduction="20000"/>
          </a:bodyPr>
          <a:lstStyle/>
          <a:p>
            <a:r>
              <a:rPr lang="en-US" sz="1500" dirty="0" smtClean="0"/>
              <a:t>According to the World Health Organization (WHO): Approximately 2.5 billion people, or two-fifths of the world's population, are now at risk from dengue. </a:t>
            </a:r>
          </a:p>
          <a:p>
            <a:r>
              <a:rPr lang="en-US" sz="1500" dirty="0" smtClean="0"/>
              <a:t>The disease is now endemic in over 100 countries. </a:t>
            </a:r>
          </a:p>
          <a:p>
            <a:r>
              <a:rPr lang="en-US" sz="1500" dirty="0" smtClean="0"/>
              <a:t>Dengue hemorrhagic fever is a leading cause of serious illness and death among children in some Asian countries. </a:t>
            </a:r>
          </a:p>
          <a:p>
            <a:r>
              <a:rPr lang="en-US" sz="1500" dirty="0" smtClean="0"/>
              <a:t>In 2007, there were over 890,000 reported cases of dengue in the Americas, of which 26,000 cases were DHF. </a:t>
            </a:r>
          </a:p>
          <a:p>
            <a:r>
              <a:rPr lang="en-US" sz="1500" dirty="0" smtClean="0"/>
              <a:t>Dengue infection rates among people who have not been previously exposed to the virus are commonly 40% to 50% during epidemics, but may sometimes reach 80% to 90%. </a:t>
            </a:r>
          </a:p>
          <a:p>
            <a:r>
              <a:rPr lang="en-US" sz="1500" dirty="0" smtClean="0"/>
              <a:t>Approximately half-a-million people with DHF are hospitalized each year, of whom many are children. About 2.5% of these patients die.</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engue.jpg"/>
          <p:cNvPicPr>
            <a:picLocks noGrp="1" noChangeAspect="1"/>
          </p:cNvPicPr>
          <p:nvPr>
            <p:ph idx="1"/>
          </p:nvPr>
        </p:nvPicPr>
        <p:blipFill>
          <a:blip r:embed="rId2" cstate="print"/>
          <a:stretch>
            <a:fillRect/>
          </a:stretch>
        </p:blipFill>
        <p:spPr>
          <a:xfrm>
            <a:off x="3874322" y="696992"/>
            <a:ext cx="4660077" cy="5322807"/>
          </a:xfrm>
        </p:spPr>
      </p:pic>
      <p:sp>
        <p:nvSpPr>
          <p:cNvPr id="4" name="Text Placeholder 3"/>
          <p:cNvSpPr>
            <a:spLocks noGrp="1"/>
          </p:cNvSpPr>
          <p:nvPr>
            <p:ph type="body" sz="half" idx="2"/>
          </p:nvPr>
        </p:nvSpPr>
        <p:spPr>
          <a:xfrm>
            <a:off x="381000" y="228600"/>
            <a:ext cx="3084513" cy="5897563"/>
          </a:xfrm>
        </p:spPr>
        <p:txBody>
          <a:bodyPr>
            <a:normAutofit lnSpcReduction="10000"/>
          </a:bodyPr>
          <a:lstStyle/>
          <a:p>
            <a:r>
              <a:rPr lang="en-US" dirty="0" smtClean="0"/>
              <a:t>At present, the only method to control or prevent the transmission of dengue virus is to combat vector mosquitoes through:</a:t>
            </a:r>
          </a:p>
          <a:p>
            <a:r>
              <a:rPr lang="en-US" dirty="0" smtClean="0"/>
              <a:t>preventing mosquitoes from accessing egg-laying habitats by environmental management and modification;</a:t>
            </a:r>
          </a:p>
          <a:p>
            <a:r>
              <a:rPr lang="en-US" dirty="0" smtClean="0"/>
              <a:t>disposing of solid waste properly and removing artificial man-made habitats;</a:t>
            </a:r>
          </a:p>
          <a:p>
            <a:r>
              <a:rPr lang="en-US" dirty="0" smtClean="0"/>
              <a:t>covering, emptying and cleaning of domestic water storage containers on a weekly basis;</a:t>
            </a:r>
          </a:p>
          <a:p>
            <a:r>
              <a:rPr lang="en-US" dirty="0" smtClean="0"/>
              <a:t>applying appropriate insecticides to water storage outdoor containers; </a:t>
            </a:r>
          </a:p>
          <a:p>
            <a:r>
              <a:rPr lang="en-US" dirty="0" smtClean="0"/>
              <a:t>using of personal household protection such as window screens, long-sleeved clothes, insecticide treated materials, coils and vaporizers;</a:t>
            </a:r>
          </a:p>
          <a:p>
            <a:r>
              <a:rPr lang="en-US" dirty="0" smtClean="0"/>
              <a:t>improving community participation and mobilsation for sustained vector control;</a:t>
            </a:r>
          </a:p>
          <a:p>
            <a:r>
              <a:rPr lang="en-US" dirty="0" smtClean="0"/>
              <a:t>applying insecticides as space spraying during outbreaks as one of the emergency vector control measures;</a:t>
            </a:r>
          </a:p>
          <a:p>
            <a:r>
              <a:rPr lang="en-US" dirty="0" smtClean="0"/>
              <a:t>active monitoring and surveillance of vectors should be carried out to determine effectiveness of control interventions.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9144000" cy="6858000"/>
          </a:xfrm>
        </p:spPr>
        <p:txBody>
          <a:bodyPr>
            <a:normAutofit/>
          </a:bodyPr>
          <a:lstStyle/>
          <a:p>
            <a:pPr algn="ctr"/>
            <a:r>
              <a:rPr lang="en-US" sz="6600" dirty="0" smtClean="0">
                <a:solidFill>
                  <a:schemeClr val="tx1"/>
                </a:solidFill>
              </a:rPr>
              <a:t>Websites</a:t>
            </a:r>
          </a:p>
          <a:p>
            <a:pPr algn="ctr"/>
            <a:r>
              <a:rPr lang="en-US" sz="2400" dirty="0" smtClean="0">
                <a:solidFill>
                  <a:schemeClr val="tx1"/>
                </a:solidFill>
                <a:hlinkClick r:id="rId2"/>
              </a:rPr>
              <a:t>WWW.WIKIPEDIA.COM</a:t>
            </a:r>
            <a:r>
              <a:rPr lang="en-US" sz="2400" dirty="0" smtClean="0">
                <a:solidFill>
                  <a:schemeClr val="tx1"/>
                </a:solidFill>
              </a:rPr>
              <a:t> </a:t>
            </a:r>
          </a:p>
          <a:p>
            <a:pPr algn="ctr"/>
            <a:r>
              <a:rPr lang="en-US" sz="2400" dirty="0" smtClean="0">
                <a:solidFill>
                  <a:schemeClr val="tx1"/>
                </a:solidFill>
                <a:hlinkClick r:id="rId3"/>
              </a:rPr>
              <a:t>WWW.MEDICALNEWSTODAY.COM</a:t>
            </a:r>
            <a:endParaRPr lang="en-US" sz="2400" dirty="0" smtClean="0">
              <a:solidFill>
                <a:schemeClr val="tx1"/>
              </a:solidFill>
            </a:endParaRPr>
          </a:p>
          <a:p>
            <a:pPr algn="ctr"/>
            <a:r>
              <a:rPr lang="en-US" sz="2400" dirty="0" smtClean="0">
                <a:solidFill>
                  <a:schemeClr val="tx1"/>
                </a:solidFill>
                <a:hlinkClick r:id="rId4"/>
              </a:rPr>
              <a:t>www.who.int</a:t>
            </a:r>
            <a:endParaRPr lang="en-US" sz="2400" dirty="0" smtClean="0">
              <a:solidFill>
                <a:schemeClr val="tx1"/>
              </a:solidFill>
            </a:endParaRPr>
          </a:p>
          <a:p>
            <a:pPr algn="ctr"/>
            <a:r>
              <a:rPr lang="en-US" sz="2400" dirty="0" smtClean="0">
                <a:solidFill>
                  <a:schemeClr val="tx1"/>
                </a:solidFill>
                <a:hlinkClick r:id="rId5"/>
              </a:rPr>
              <a:t>www.google.com</a:t>
            </a: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6600" dirty="0" smtClean="0">
              <a:solidFill>
                <a:schemeClr val="tx1"/>
              </a:solidFill>
            </a:endParaRPr>
          </a:p>
          <a:p>
            <a:pPr algn="ctr"/>
            <a:r>
              <a:rPr lang="en-US" sz="6600" dirty="0" smtClean="0">
                <a:solidFill>
                  <a:schemeClr val="tx1"/>
                </a:solidFill>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352</Words>
  <Application>Microsoft Office PowerPoint</Application>
  <PresentationFormat>On-screen Show (4:3)</PresentationFormat>
  <Paragraphs>34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Dengue  Fever</vt:lpstr>
      <vt:lpstr>Dengue fever</vt:lpstr>
      <vt:lpstr>Symptoms </vt:lpstr>
      <vt:lpstr>How the virus is transmitted </vt:lpstr>
      <vt:lpstr>There are currently no vaccines for Dengue fever. The best way to prevent the disease is to avoid being bitten by mosquitoes altogether. Although there is no certain treatment for Dengue, it can be treated as long as it is caught before developing into dengue shock syndrome or dengue hemorrhagic fever</vt:lpstr>
      <vt:lpstr>Slide 6</vt:lpstr>
      <vt:lpstr>Slide 7</vt:lpstr>
      <vt:lpstr>Slide 8</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Dengue</dc:title>
  <dc:creator>Carolina</dc:creator>
  <cp:lastModifiedBy>Carolina</cp:lastModifiedBy>
  <cp:revision>9</cp:revision>
  <dcterms:created xsi:type="dcterms:W3CDTF">2012-12-16T02:13:54Z</dcterms:created>
  <dcterms:modified xsi:type="dcterms:W3CDTF">2012-12-18T01:29:14Z</dcterms:modified>
</cp:coreProperties>
</file>