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68" r:id="rId3"/>
    <p:sldId id="269" r:id="rId4"/>
    <p:sldId id="270" r:id="rId5"/>
    <p:sldId id="260" r:id="rId6"/>
    <p:sldId id="258" r:id="rId7"/>
    <p:sldId id="261" r:id="rId8"/>
    <p:sldId id="272" r:id="rId9"/>
    <p:sldId id="274" r:id="rId10"/>
    <p:sldId id="275" r:id="rId11"/>
    <p:sldId id="271" r:id="rId12"/>
    <p:sldId id="276" r:id="rId13"/>
    <p:sldId id="263" r:id="rId14"/>
    <p:sldId id="264" r:id="rId15"/>
    <p:sldId id="265" r:id="rId16"/>
    <p:sldId id="266" r:id="rId17"/>
    <p:sldId id="26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788" autoAdjust="0"/>
    <p:restoredTop sz="94707" autoAdjust="0"/>
  </p:normalViewPr>
  <p:slideViewPr>
    <p:cSldViewPr>
      <p:cViewPr>
        <p:scale>
          <a:sx n="70" d="100"/>
          <a:sy n="70" d="100"/>
        </p:scale>
        <p:origin x="-1734"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941A67-D00B-4672-A1B8-66E03B25E318}" type="datetimeFigureOut">
              <a:rPr lang="en-US" smtClean="0"/>
              <a:pPr/>
              <a:t>12/18/2012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37193-AFE8-4CDB-8104-4D9E9585E3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B9617E-FFAB-4524-A1C3-3E955591988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9617E-FFAB-4524-A1C3-3E9555919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9617E-FFAB-4524-A1C3-3E9555919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9617E-FFAB-4524-A1C3-3E955591988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B9617E-FFAB-4524-A1C3-3E95559198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9617E-FFAB-4524-A1C3-3E955591988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9617E-FFAB-4524-A1C3-3E955591988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9617E-FFAB-4524-A1C3-3E9555919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9617E-FFAB-4524-A1C3-3E9555919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9617E-FFAB-4524-A1C3-3E955591988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94AB04-FA25-422D-8CF1-07EA9A18DD68}" type="datetimeFigureOut">
              <a:rPr lang="en-US" smtClean="0"/>
              <a:pPr/>
              <a:t>12/18/2012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B9617E-FFAB-4524-A1C3-3E955591988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194AB04-FA25-422D-8CF1-07EA9A18DD68}" type="datetimeFigureOut">
              <a:rPr lang="en-US" smtClean="0"/>
              <a:pPr/>
              <a:t>12/18/2012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B9617E-FFAB-4524-A1C3-3E95559198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Bubonic_plag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lm.nih.gov/medlineplus/ency/article/003200.htm" TargetMode="External"/><Relationship Id="rId2" Type="http://schemas.openxmlformats.org/officeDocument/2006/relationships/hyperlink" Target="http://www.nlm.nih.gov/medlineplus/ency/article/003089.htm" TargetMode="External"/><Relationship Id="rId1" Type="http://schemas.openxmlformats.org/officeDocument/2006/relationships/slideLayout" Target="../slideLayouts/slideLayout2.xml"/><Relationship Id="rId4" Type="http://schemas.openxmlformats.org/officeDocument/2006/relationships/hyperlink" Target="http://www.nlm.nih.gov/medlineplus/ency/article/000635.ht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Ciprofloxacin" TargetMode="External"/><Relationship Id="rId3" Type="http://schemas.openxmlformats.org/officeDocument/2006/relationships/hyperlink" Target="http://en.wikipedia.org/wiki/Streptomycin" TargetMode="External"/><Relationship Id="rId7" Type="http://schemas.openxmlformats.org/officeDocument/2006/relationships/hyperlink" Target="http://en.wikipedia.org/wiki/Fluoroquinolone" TargetMode="External"/><Relationship Id="rId2" Type="http://schemas.openxmlformats.org/officeDocument/2006/relationships/hyperlink" Target="http://en.wikipedia.org/wiki/Aminoglycoside" TargetMode="External"/><Relationship Id="rId1" Type="http://schemas.openxmlformats.org/officeDocument/2006/relationships/slideLayout" Target="../slideLayouts/slideLayout2.xml"/><Relationship Id="rId6" Type="http://schemas.openxmlformats.org/officeDocument/2006/relationships/hyperlink" Target="http://en.wikipedia.org/wiki/Doxycycline" TargetMode="External"/><Relationship Id="rId5" Type="http://schemas.openxmlformats.org/officeDocument/2006/relationships/hyperlink" Target="http://en.wikipedia.org/wiki/Tetracyclines" TargetMode="External"/><Relationship Id="rId4" Type="http://schemas.openxmlformats.org/officeDocument/2006/relationships/hyperlink" Target="http://en.wikipedia.org/wiki/Gentamici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6600" b="1" dirty="0" smtClean="0">
                <a:solidFill>
                  <a:schemeClr val="tx1">
                    <a:lumMod val="95000"/>
                    <a:lumOff val="5000"/>
                  </a:schemeClr>
                </a:solidFill>
                <a:latin typeface="Old English Text MT" pitchFamily="66" charset="0"/>
              </a:rPr>
              <a:t>BUBONIC PLAGUE</a:t>
            </a:r>
            <a:endParaRPr lang="en-US" sz="6600" b="1" dirty="0">
              <a:solidFill>
                <a:schemeClr val="tx1">
                  <a:lumMod val="95000"/>
                  <a:lumOff val="5000"/>
                </a:schemeClr>
              </a:solidFill>
              <a:latin typeface="Old English Text MT" pitchFamily="66" charset="0"/>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was it first discovered bubonic plague?</a:t>
            </a:r>
            <a:endParaRPr lang="en-US" dirty="0"/>
          </a:p>
        </p:txBody>
      </p:sp>
      <p:sp>
        <p:nvSpPr>
          <p:cNvPr id="3" name="Content Placeholder 2"/>
          <p:cNvSpPr>
            <a:spLocks noGrp="1"/>
          </p:cNvSpPr>
          <p:nvPr>
            <p:ph sz="quarter" idx="1"/>
          </p:nvPr>
        </p:nvSpPr>
        <p:spPr/>
        <p:txBody>
          <a:bodyPr/>
          <a:lstStyle/>
          <a:p>
            <a:r>
              <a:rPr lang="en-US" dirty="0" smtClean="0"/>
              <a:t>The results indicate that plague appeared in China more than 2,600 years ago, it then spread towards Western Europe then to </a:t>
            </a:r>
            <a:r>
              <a:rPr lang="en-US" dirty="0" err="1" smtClean="0"/>
              <a:t>africa</a:t>
            </a:r>
            <a:r>
              <a:rPr lang="en-US" dirty="0" smtClean="0"/>
              <a:t> </a:t>
            </a:r>
          </a:p>
          <a:p>
            <a:r>
              <a:rPr lang="en-US" dirty="0" smtClean="0"/>
              <a:t>Plague came to the United States from China via Hawaii in the late 19th century, according to the molecular </a:t>
            </a:r>
            <a:r>
              <a:rPr lang="en-US" dirty="0" err="1" smtClean="0"/>
              <a:t>evidence.It</a:t>
            </a:r>
            <a:r>
              <a:rPr lang="en-US" dirty="0" smtClean="0"/>
              <a:t> arrived in California through the ports of San Francisco and Los Angeles before heading inland.</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Does it still occur in the world?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2200" dirty="0" smtClean="0"/>
              <a:t>According to the World Health Organization, there are 1,000 to 3,000 cases of bubonic plague worldwide each year. There are no known cases in Australia or Europe. Areas where cases occur are in Russia, the Middle East, China, Southwest and Southeast Asia, Madagascar, southern and eastern Africa, the Andes mountains and Brazil. </a:t>
            </a:r>
          </a:p>
          <a:p>
            <a:r>
              <a:rPr lang="en-US" sz="2200" dirty="0" smtClean="0"/>
              <a:t>The U.S. Centers for Disease Control and Prevention (CDC) reports that there are 10 to 15 cases of bubonic plague in the United States each year. These cases tend to occur in two regions: northern New Mexico, northern Arizona and southern Colorado; California, southern Oregon and far western Nevada. </a:t>
            </a:r>
          </a:p>
          <a:p>
            <a:endParaRPr lang="en-US" dirty="0" smtClean="0"/>
          </a:p>
          <a:p>
            <a:endParaRPr lang="en-US" dirty="0"/>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PEOPLE DIED BY BUBONIC PLAGUE?</a:t>
            </a:r>
            <a:endParaRPr lang="en-US" dirty="0"/>
          </a:p>
        </p:txBody>
      </p:sp>
      <p:sp>
        <p:nvSpPr>
          <p:cNvPr id="3" name="Content Placeholder 2"/>
          <p:cNvSpPr>
            <a:spLocks noGrp="1"/>
          </p:cNvSpPr>
          <p:nvPr>
            <p:ph sz="quarter" idx="1"/>
          </p:nvPr>
        </p:nvSpPr>
        <p:spPr/>
        <p:txBody>
          <a:bodyPr/>
          <a:lstStyle/>
          <a:p>
            <a:r>
              <a:rPr lang="en-US" dirty="0" smtClean="0"/>
              <a:t>There </a:t>
            </a:r>
            <a:r>
              <a:rPr lang="en-US" i="1" dirty="0" smtClean="0"/>
              <a:t>were</a:t>
            </a:r>
            <a:r>
              <a:rPr lang="en-US" dirty="0" smtClean="0"/>
              <a:t> 75 million people that </a:t>
            </a:r>
            <a:r>
              <a:rPr lang="en-US" i="1" dirty="0" smtClean="0"/>
              <a:t>were</a:t>
            </a:r>
            <a:r>
              <a:rPr lang="en-US" dirty="0" smtClean="0"/>
              <a:t> killed </a:t>
            </a:r>
            <a:r>
              <a:rPr lang="en-US" i="1" dirty="0" smtClean="0"/>
              <a:t>by</a:t>
            </a:r>
            <a:r>
              <a:rPr lang="en-US" dirty="0" smtClean="0"/>
              <a:t> the Black Death, </a:t>
            </a:r>
            <a:r>
              <a:rPr lang="en-US" i="1" dirty="0" smtClean="0"/>
              <a:t>also known as the Bubonic Plague.</a:t>
            </a:r>
            <a:r>
              <a:rPr lang="en-US" dirty="0" smtClean="0"/>
              <a:t> The Black Death was in reference to one of three related diseases, one of which was the Bubonic Plague. There is no real evidence of the total body count. They are educated guesses, only that, conjecture. Though rough estimates, they are probably still close enough to inform people.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PICTURES OF RATS AND FLEAS.</a:t>
            </a:r>
            <a:endParaRPr lang="en-US" dirty="0"/>
          </a:p>
        </p:txBody>
      </p:sp>
      <p:pic>
        <p:nvPicPr>
          <p:cNvPr id="4" name="Content Placeholder 3" descr="222.jpeg"/>
          <p:cNvPicPr>
            <a:picLocks noGrp="1" noChangeAspect="1"/>
          </p:cNvPicPr>
          <p:nvPr>
            <p:ph sz="quarter" idx="1"/>
          </p:nvPr>
        </p:nvPicPr>
        <p:blipFill>
          <a:blip r:embed="rId2" cstate="print"/>
          <a:stretch>
            <a:fillRect/>
          </a:stretch>
        </p:blipFill>
        <p:spPr>
          <a:xfrm>
            <a:off x="762000" y="1981200"/>
            <a:ext cx="2974890" cy="1371600"/>
          </a:xfrm>
        </p:spPr>
      </p:pic>
      <p:pic>
        <p:nvPicPr>
          <p:cNvPr id="5" name="Picture 4" descr="333.jpeg"/>
          <p:cNvPicPr>
            <a:picLocks noChangeAspect="1"/>
          </p:cNvPicPr>
          <p:nvPr/>
        </p:nvPicPr>
        <p:blipFill>
          <a:blip r:embed="rId3" cstate="print"/>
          <a:stretch>
            <a:fillRect/>
          </a:stretch>
        </p:blipFill>
        <p:spPr>
          <a:xfrm>
            <a:off x="609600" y="4495800"/>
            <a:ext cx="2133600" cy="1801318"/>
          </a:xfrm>
          <a:prstGeom prst="rect">
            <a:avLst/>
          </a:prstGeom>
        </p:spPr>
      </p:pic>
      <p:pic>
        <p:nvPicPr>
          <p:cNvPr id="6" name="Picture 5" descr="1111.jpeg"/>
          <p:cNvPicPr>
            <a:picLocks noChangeAspect="1"/>
          </p:cNvPicPr>
          <p:nvPr/>
        </p:nvPicPr>
        <p:blipFill>
          <a:blip r:embed="rId4" cstate="print"/>
          <a:stretch>
            <a:fillRect/>
          </a:stretch>
        </p:blipFill>
        <p:spPr>
          <a:xfrm>
            <a:off x="4876800" y="2057400"/>
            <a:ext cx="2896390" cy="2133600"/>
          </a:xfrm>
          <a:prstGeom prst="rect">
            <a:avLst/>
          </a:prstGeom>
        </p:spPr>
      </p:pic>
      <p:pic>
        <p:nvPicPr>
          <p:cNvPr id="7" name="Picture 6" descr="images.jpeg"/>
          <p:cNvPicPr>
            <a:picLocks noChangeAspect="1"/>
          </p:cNvPicPr>
          <p:nvPr/>
        </p:nvPicPr>
        <p:blipFill>
          <a:blip r:embed="rId5" cstate="print"/>
          <a:stretch>
            <a:fillRect/>
          </a:stretch>
        </p:blipFill>
        <p:spPr>
          <a:xfrm>
            <a:off x="4800600" y="4114800"/>
            <a:ext cx="2438400" cy="2488163"/>
          </a:xfrm>
          <a:prstGeom prst="rect">
            <a:avLst/>
          </a:prstGeom>
        </p:spPr>
      </p:pic>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BACTERIAS</a:t>
            </a:r>
            <a:endParaRPr lang="en-US" dirty="0"/>
          </a:p>
        </p:txBody>
      </p:sp>
      <p:pic>
        <p:nvPicPr>
          <p:cNvPr id="8" name="Content Placeholder 7" descr="555.jpeg"/>
          <p:cNvPicPr>
            <a:picLocks noGrp="1" noChangeAspect="1"/>
          </p:cNvPicPr>
          <p:nvPr>
            <p:ph sz="quarter" idx="1"/>
          </p:nvPr>
        </p:nvPicPr>
        <p:blipFill>
          <a:blip r:embed="rId2" cstate="print"/>
          <a:stretch>
            <a:fillRect/>
          </a:stretch>
        </p:blipFill>
        <p:spPr>
          <a:xfrm>
            <a:off x="1295400" y="1905000"/>
            <a:ext cx="2714625" cy="1685925"/>
          </a:xfrm>
        </p:spPr>
      </p:pic>
      <p:pic>
        <p:nvPicPr>
          <p:cNvPr id="9" name="Picture 8" descr="777.jpeg"/>
          <p:cNvPicPr>
            <a:picLocks noChangeAspect="1"/>
          </p:cNvPicPr>
          <p:nvPr/>
        </p:nvPicPr>
        <p:blipFill>
          <a:blip r:embed="rId3" cstate="print"/>
          <a:stretch>
            <a:fillRect/>
          </a:stretch>
        </p:blipFill>
        <p:spPr>
          <a:xfrm>
            <a:off x="5257800" y="2209800"/>
            <a:ext cx="2543175" cy="1800225"/>
          </a:xfrm>
          <a:prstGeom prst="rect">
            <a:avLst/>
          </a:prstGeom>
        </p:spPr>
      </p:pic>
      <p:pic>
        <p:nvPicPr>
          <p:cNvPr id="10" name="Picture 9" descr="666.jpeg"/>
          <p:cNvPicPr>
            <a:picLocks noChangeAspect="1"/>
          </p:cNvPicPr>
          <p:nvPr/>
        </p:nvPicPr>
        <p:blipFill>
          <a:blip r:embed="rId4" cstate="print"/>
          <a:stretch>
            <a:fillRect/>
          </a:stretch>
        </p:blipFill>
        <p:spPr>
          <a:xfrm>
            <a:off x="3429000" y="4267200"/>
            <a:ext cx="1943100" cy="1905000"/>
          </a:xfrm>
          <a:prstGeom prst="rect">
            <a:avLst/>
          </a:prstGeom>
        </p:spPr>
      </p:pic>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PUCTURES OF PEOPLE SICK </a:t>
            </a:r>
            <a:endParaRPr lang="en-US" dirty="0"/>
          </a:p>
        </p:txBody>
      </p:sp>
      <p:pic>
        <p:nvPicPr>
          <p:cNvPr id="4" name="Content Placeholder 3" descr="888.jpeg"/>
          <p:cNvPicPr>
            <a:picLocks noGrp="1" noChangeAspect="1"/>
          </p:cNvPicPr>
          <p:nvPr>
            <p:ph sz="quarter" idx="1"/>
          </p:nvPr>
        </p:nvPicPr>
        <p:blipFill>
          <a:blip r:embed="rId2" cstate="print"/>
          <a:stretch>
            <a:fillRect/>
          </a:stretch>
        </p:blipFill>
        <p:spPr>
          <a:xfrm>
            <a:off x="609600" y="1828800"/>
            <a:ext cx="2857500" cy="1600200"/>
          </a:xfrm>
        </p:spPr>
      </p:pic>
      <p:pic>
        <p:nvPicPr>
          <p:cNvPr id="5" name="Picture 4" descr="9999.jpeg"/>
          <p:cNvPicPr>
            <a:picLocks noChangeAspect="1"/>
          </p:cNvPicPr>
          <p:nvPr/>
        </p:nvPicPr>
        <p:blipFill>
          <a:blip r:embed="rId3" cstate="print"/>
          <a:stretch>
            <a:fillRect/>
          </a:stretch>
        </p:blipFill>
        <p:spPr>
          <a:xfrm>
            <a:off x="4114800" y="1828800"/>
            <a:ext cx="2543175" cy="1790700"/>
          </a:xfrm>
          <a:prstGeom prst="rect">
            <a:avLst/>
          </a:prstGeom>
        </p:spPr>
      </p:pic>
      <p:pic>
        <p:nvPicPr>
          <p:cNvPr id="6" name="Picture 5" descr="12222.jpeg"/>
          <p:cNvPicPr>
            <a:picLocks noChangeAspect="1"/>
          </p:cNvPicPr>
          <p:nvPr/>
        </p:nvPicPr>
        <p:blipFill>
          <a:blip r:embed="rId4" cstate="print"/>
          <a:stretch>
            <a:fillRect/>
          </a:stretch>
        </p:blipFill>
        <p:spPr>
          <a:xfrm>
            <a:off x="838200" y="3581400"/>
            <a:ext cx="1743075" cy="2628900"/>
          </a:xfrm>
          <a:prstGeom prst="rect">
            <a:avLst/>
          </a:prstGeom>
        </p:spPr>
      </p:pic>
      <p:pic>
        <p:nvPicPr>
          <p:cNvPr id="7" name="Picture 6" descr="133333.jpeg"/>
          <p:cNvPicPr>
            <a:picLocks noChangeAspect="1"/>
          </p:cNvPicPr>
          <p:nvPr/>
        </p:nvPicPr>
        <p:blipFill>
          <a:blip r:embed="rId5" cstate="print"/>
          <a:stretch>
            <a:fillRect/>
          </a:stretch>
        </p:blipFill>
        <p:spPr>
          <a:xfrm>
            <a:off x="3886200" y="4267200"/>
            <a:ext cx="3019425" cy="1514475"/>
          </a:xfrm>
          <a:prstGeom prst="rect">
            <a:avLst/>
          </a:prstGeom>
        </p:spPr>
      </p:pic>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IN U.S</a:t>
            </a:r>
            <a:endParaRPr lang="en-US" dirty="0"/>
          </a:p>
        </p:txBody>
      </p:sp>
      <p:pic>
        <p:nvPicPr>
          <p:cNvPr id="4" name="Content Placeholder 3" descr="15555.jpeg"/>
          <p:cNvPicPr>
            <a:picLocks noGrp="1" noChangeAspect="1"/>
          </p:cNvPicPr>
          <p:nvPr>
            <p:ph sz="quarter" idx="1"/>
          </p:nvPr>
        </p:nvPicPr>
        <p:blipFill>
          <a:blip r:embed="rId2" cstate="print"/>
          <a:stretch>
            <a:fillRect/>
          </a:stretch>
        </p:blipFill>
        <p:spPr>
          <a:xfrm>
            <a:off x="1628192" y="1447800"/>
            <a:ext cx="6344816" cy="4572000"/>
          </a:xfrm>
        </p:spPr>
      </p:pic>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66666.jpeg"/>
          <p:cNvPicPr>
            <a:picLocks noGrp="1" noChangeAspect="1"/>
          </p:cNvPicPr>
          <p:nvPr>
            <p:ph sz="quarter" idx="1"/>
          </p:nvPr>
        </p:nvPicPr>
        <p:blipFill>
          <a:blip r:embed="rId2" cstate="print"/>
          <a:stretch>
            <a:fillRect/>
          </a:stretch>
        </p:blipFill>
        <p:spPr>
          <a:xfrm>
            <a:off x="1828800" y="1808430"/>
            <a:ext cx="4808548" cy="3601770"/>
          </a:xfrm>
        </p:spPr>
      </p:pic>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you can find this information?</a:t>
            </a:r>
            <a:endParaRPr lang="en-US" dirty="0"/>
          </a:p>
        </p:txBody>
      </p:sp>
      <p:sp>
        <p:nvSpPr>
          <p:cNvPr id="3" name="Content Placeholder 2"/>
          <p:cNvSpPr>
            <a:spLocks noGrp="1"/>
          </p:cNvSpPr>
          <p:nvPr>
            <p:ph sz="quarter" idx="1"/>
          </p:nvPr>
        </p:nvSpPr>
        <p:spPr/>
        <p:txBody>
          <a:bodyPr>
            <a:normAutofit/>
          </a:bodyPr>
          <a:lstStyle/>
          <a:p>
            <a:r>
              <a:rPr lang="en-US" sz="4000" b="1" i="1" u="sng" dirty="0" smtClean="0">
                <a:solidFill>
                  <a:srgbClr val="FFC000"/>
                </a:solidFill>
                <a:latin typeface="Algerian" pitchFamily="82" charset="0"/>
                <a:hlinkClick r:id="rId2"/>
              </a:rPr>
              <a:t>http://en.wikipedia.org/wiki/Bubonic_plague</a:t>
            </a:r>
            <a:endParaRPr lang="en-US" sz="4000" b="1" i="1" u="sng" dirty="0" smtClean="0">
              <a:solidFill>
                <a:srgbClr val="FFC000"/>
              </a:solidFill>
              <a:latin typeface="Algerian" pitchFamily="82" charset="0"/>
            </a:endParaRPr>
          </a:p>
          <a:p>
            <a:endParaRPr lang="en-US" sz="3600" b="1" i="1" u="sng" dirty="0" smtClean="0">
              <a:latin typeface="Algerian" pitchFamily="82" charset="0"/>
            </a:endParaRPr>
          </a:p>
          <a:p>
            <a:r>
              <a:rPr lang="en-US" sz="3600" b="1" i="1" u="sng" dirty="0" smtClean="0">
                <a:solidFill>
                  <a:srgbClr val="FFC000"/>
                </a:solidFill>
                <a:latin typeface="Algerian" pitchFamily="82" charset="0"/>
              </a:rPr>
              <a:t>www.google.com</a:t>
            </a:r>
            <a:endParaRPr lang="en-US" sz="2800" b="1" i="1" u="sng" dirty="0">
              <a:solidFill>
                <a:srgbClr val="FFC000"/>
              </a:solidFill>
            </a:endParaRP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illness it is?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Its name is bubonic plague  This form of the disease is highly communicable as the bacteria can be transmitted in droplets emitted when coughing or sneezing</a:t>
            </a:r>
          </a:p>
          <a:p>
            <a:endParaRPr lang="en-US"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animal  that transmits the disease?</a:t>
            </a:r>
            <a:endParaRPr lang="en-US" dirty="0"/>
          </a:p>
        </p:txBody>
      </p:sp>
      <p:sp>
        <p:nvSpPr>
          <p:cNvPr id="3" name="Content Placeholder 2"/>
          <p:cNvSpPr>
            <a:spLocks noGrp="1"/>
          </p:cNvSpPr>
          <p:nvPr>
            <p:ph sz="quarter" idx="1"/>
          </p:nvPr>
        </p:nvSpPr>
        <p:spPr/>
        <p:txBody>
          <a:bodyPr>
            <a:normAutofit/>
          </a:bodyPr>
          <a:lstStyle/>
          <a:p>
            <a:r>
              <a:rPr lang="en-US" sz="3200" dirty="0" smtClean="0"/>
              <a:t>the animal that transmits the disease can be all rodents like rats and squirrels</a:t>
            </a:r>
            <a:endParaRPr lang="en-US" sz="3200" dirty="0"/>
          </a:p>
        </p:txBody>
      </p:sp>
      <p:pic>
        <p:nvPicPr>
          <p:cNvPr id="4" name="Picture 3" descr="rat_and_squirrel.jpg"/>
          <p:cNvPicPr>
            <a:picLocks noChangeAspect="1"/>
          </p:cNvPicPr>
          <p:nvPr/>
        </p:nvPicPr>
        <p:blipFill>
          <a:blip r:embed="rId2" cstate="print"/>
          <a:stretch>
            <a:fillRect/>
          </a:stretch>
        </p:blipFill>
        <p:spPr>
          <a:xfrm>
            <a:off x="1238250" y="2514598"/>
            <a:ext cx="6229350" cy="3559630"/>
          </a:xfrm>
          <a:prstGeom prst="rect">
            <a:avLst/>
          </a:prstGeom>
        </p:spPr>
      </p:pic>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it </a:t>
            </a:r>
            <a:r>
              <a:rPr lang="en-US" dirty="0" err="1" smtClean="0"/>
              <a:t>transmited</a:t>
            </a:r>
            <a:r>
              <a:rPr lang="en-US" dirty="0" smtClean="0"/>
              <a:t> from animals to humans</a:t>
            </a:r>
            <a:endParaRPr lang="en-US" dirty="0"/>
          </a:p>
        </p:txBody>
      </p:sp>
      <p:sp>
        <p:nvSpPr>
          <p:cNvPr id="3" name="Content Placeholder 2"/>
          <p:cNvSpPr>
            <a:spLocks noGrp="1"/>
          </p:cNvSpPr>
          <p:nvPr>
            <p:ph sz="quarter" idx="1"/>
          </p:nvPr>
        </p:nvSpPr>
        <p:spPr/>
        <p:txBody>
          <a:bodyPr>
            <a:normAutofit/>
          </a:bodyPr>
          <a:lstStyle/>
          <a:p>
            <a:r>
              <a:rPr lang="en-US" sz="2800" dirty="0" smtClean="0"/>
              <a:t>  from the bite of an infected flea. the disease can be transmitted by direct contact with infected tissue or exposure to the cough of another.</a:t>
            </a:r>
            <a:endParaRPr lang="en-US" sz="2800" dirty="0"/>
          </a:p>
        </p:txBody>
      </p:sp>
      <p:pic>
        <p:nvPicPr>
          <p:cNvPr id="4" name="Picture 3" descr="0CAV35AR0CAC9XSJOCA6E6S0OCABS3G6LCAFLE0E0CAZKVR0ACALIIVLOCASG1TB1CA70H3U3CAHVQQ92CADQFDGCCAT4BVKGCA55TEPICAFIBCM0CA26NC8ZCAOT59T4CA844LX7CALKT6SXCAW2WHC8.jpg"/>
          <p:cNvPicPr>
            <a:picLocks noChangeAspect="1"/>
          </p:cNvPicPr>
          <p:nvPr/>
        </p:nvPicPr>
        <p:blipFill>
          <a:blip r:embed="rId2" cstate="print"/>
          <a:stretch>
            <a:fillRect/>
          </a:stretch>
        </p:blipFill>
        <p:spPr>
          <a:xfrm>
            <a:off x="4419600" y="3276600"/>
            <a:ext cx="2133600" cy="2133600"/>
          </a:xfrm>
          <a:prstGeom prst="rect">
            <a:avLst/>
          </a:prstGeom>
        </p:spPr>
      </p:pic>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fleas are often found on rodents such as rats and mice</a:t>
            </a:r>
            <a:endParaRPr lang="en-US" dirty="0"/>
          </a:p>
        </p:txBody>
      </p:sp>
      <p:pic>
        <p:nvPicPr>
          <p:cNvPr id="4" name="Content Placeholder 3" descr="images.jpeg"/>
          <p:cNvPicPr>
            <a:picLocks noGrp="1" noChangeAspect="1"/>
          </p:cNvPicPr>
          <p:nvPr>
            <p:ph sz="quarter" idx="1"/>
          </p:nvPr>
        </p:nvPicPr>
        <p:blipFill>
          <a:blip r:embed="rId2" cstate="print"/>
          <a:stretch>
            <a:fillRect/>
          </a:stretch>
        </p:blipFill>
        <p:spPr>
          <a:xfrm>
            <a:off x="3638550" y="1763793"/>
            <a:ext cx="2990850" cy="3051888"/>
          </a:xfrm>
        </p:spPr>
      </p:pic>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sz="quarter" idx="1"/>
          </p:nvPr>
        </p:nvSpPr>
        <p:spPr/>
        <p:txBody>
          <a:bodyPr>
            <a:noAutofit/>
          </a:bodyPr>
          <a:lstStyle/>
          <a:p>
            <a:pPr>
              <a:buNone/>
            </a:pPr>
            <a:r>
              <a:rPr lang="en-US" sz="2000" dirty="0" smtClean="0"/>
              <a:t>Bubonic plague symptoms appear suddenly, usually after 2 - 5 days of exposure to the bacteria. Symptoms include:</a:t>
            </a:r>
          </a:p>
          <a:p>
            <a:r>
              <a:rPr lang="en-US" sz="2000" dirty="0" smtClean="0"/>
              <a:t>Chills </a:t>
            </a:r>
          </a:p>
          <a:p>
            <a:r>
              <a:rPr lang="en-US" sz="2000" dirty="0" smtClean="0"/>
              <a:t>Fever </a:t>
            </a:r>
          </a:p>
          <a:p>
            <a:r>
              <a:rPr lang="en-US" sz="2000" dirty="0" smtClean="0"/>
              <a:t>General ill feeling (</a:t>
            </a:r>
            <a:r>
              <a:rPr lang="en-US" sz="2000" dirty="0" smtClean="0">
                <a:hlinkClick r:id="rId2"/>
              </a:rPr>
              <a:t>malaise</a:t>
            </a:r>
            <a:r>
              <a:rPr lang="en-US" sz="2000" dirty="0" smtClean="0"/>
              <a:t>) </a:t>
            </a:r>
          </a:p>
          <a:p>
            <a:r>
              <a:rPr lang="en-US" sz="2000" dirty="0" smtClean="0"/>
              <a:t>Headache </a:t>
            </a:r>
          </a:p>
          <a:p>
            <a:r>
              <a:rPr lang="en-US" sz="2000" dirty="0" smtClean="0"/>
              <a:t>Muscle pain </a:t>
            </a:r>
          </a:p>
          <a:p>
            <a:r>
              <a:rPr lang="en-US" sz="2000" dirty="0" smtClean="0">
                <a:hlinkClick r:id="rId3"/>
              </a:rPr>
              <a:t>Seizures</a:t>
            </a:r>
            <a:r>
              <a:rPr lang="en-US" sz="2000" dirty="0" smtClean="0"/>
              <a:t> </a:t>
            </a:r>
          </a:p>
          <a:p>
            <a:r>
              <a:rPr lang="en-US" sz="2000" dirty="0" smtClean="0"/>
              <a:t>Smooth, painful lymph gland swelling called a </a:t>
            </a:r>
            <a:r>
              <a:rPr lang="en-US" sz="2000" dirty="0" smtClean="0">
                <a:hlinkClick r:id="rId4"/>
              </a:rPr>
              <a:t>bubo</a:t>
            </a:r>
            <a:r>
              <a:rPr lang="en-US" sz="2000" dirty="0" smtClean="0"/>
              <a:t> </a:t>
            </a:r>
          </a:p>
          <a:p>
            <a:pPr lvl="1"/>
            <a:r>
              <a:rPr lang="en-US" sz="2000" dirty="0" smtClean="0"/>
              <a:t>Commonly found in the groin, but may occur in the armpits or neck, most often at the site of the infection (bite or scratch) </a:t>
            </a:r>
          </a:p>
          <a:p>
            <a:pPr lvl="1"/>
            <a:r>
              <a:rPr lang="en-US" sz="2000" dirty="0" smtClean="0"/>
              <a:t>Pain may occur in the area before the swelling appears</a:t>
            </a:r>
          </a:p>
          <a:p>
            <a:endParaRPr lang="en-US" sz="2000" dirty="0"/>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Several classes of antibiotics are effective treating bubonic pleague.</a:t>
            </a:r>
          </a:p>
          <a:p>
            <a:r>
              <a:rPr lang="en-US" dirty="0" smtClean="0"/>
              <a:t>These include </a:t>
            </a:r>
            <a:r>
              <a:rPr lang="en-US" dirty="0" smtClean="0">
                <a:hlinkClick r:id="rId2" tooltip="Aminoglycoside"/>
              </a:rPr>
              <a:t>aminoglycosides</a:t>
            </a:r>
            <a:r>
              <a:rPr lang="en-US" dirty="0" smtClean="0"/>
              <a:t> such as </a:t>
            </a:r>
            <a:r>
              <a:rPr lang="en-US" dirty="0" smtClean="0">
                <a:hlinkClick r:id="rId3" tooltip="Streptomycin"/>
              </a:rPr>
              <a:t>streptomycin</a:t>
            </a:r>
            <a:r>
              <a:rPr lang="en-US" dirty="0" smtClean="0"/>
              <a:t> and </a:t>
            </a:r>
            <a:r>
              <a:rPr lang="en-US" dirty="0" smtClean="0">
                <a:hlinkClick r:id="rId4" tooltip="Gentamicin"/>
              </a:rPr>
              <a:t>gentamicin</a:t>
            </a:r>
            <a:r>
              <a:rPr lang="en-US" dirty="0" smtClean="0"/>
              <a:t>, </a:t>
            </a:r>
            <a:r>
              <a:rPr lang="en-US" dirty="0" smtClean="0">
                <a:hlinkClick r:id="rId5" tooltip="Tetracyclines"/>
              </a:rPr>
              <a:t>tetracyclines</a:t>
            </a:r>
            <a:r>
              <a:rPr lang="en-US" dirty="0" smtClean="0"/>
              <a:t> (especially </a:t>
            </a:r>
            <a:r>
              <a:rPr lang="en-US" dirty="0" smtClean="0">
                <a:hlinkClick r:id="rId6" tooltip="Doxycycline"/>
              </a:rPr>
              <a:t>doxycycline</a:t>
            </a:r>
            <a:r>
              <a:rPr lang="en-US" dirty="0" smtClean="0"/>
              <a:t>), and the </a:t>
            </a:r>
            <a:r>
              <a:rPr lang="en-US" dirty="0" smtClean="0">
                <a:hlinkClick r:id="rId7" tooltip="Fluoroquinolone"/>
              </a:rPr>
              <a:t>fluoroquinolone</a:t>
            </a:r>
            <a:r>
              <a:rPr lang="en-US" dirty="0" smtClean="0"/>
              <a:t> </a:t>
            </a:r>
            <a:r>
              <a:rPr lang="en-US" dirty="0" smtClean="0">
                <a:hlinkClick r:id="rId8" tooltip="Ciprofloxacin"/>
              </a:rPr>
              <a:t>ciprofloxacin</a:t>
            </a:r>
            <a:r>
              <a:rPr lang="en-US" dirty="0" smtClean="0"/>
              <a:t>.</a:t>
            </a:r>
            <a:endParaRPr lang="en-US" dirty="0"/>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it </a:t>
            </a:r>
            <a:r>
              <a:rPr lang="en-US" dirty="0" err="1" smtClean="0"/>
              <a:t>affcet</a:t>
            </a:r>
            <a:r>
              <a:rPr lang="en-US" dirty="0" smtClean="0"/>
              <a:t> </a:t>
            </a:r>
            <a:r>
              <a:rPr lang="en-US" dirty="0" err="1" smtClean="0"/>
              <a:t>children,adult</a:t>
            </a:r>
            <a:r>
              <a:rPr lang="en-US" dirty="0" smtClean="0"/>
              <a:t> or both?</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basic effects of bubonic plague are the same whether a person is a child or an adult. However, one study has indicated that children are more likely to have swelling in the cervical and armpit areas. During the period of history known as the Black Death epidemic, when the bubonic plague killed about one-third of European people, the mortality rate of children was exceptionally high. Recent research suggests that this trend continues today; in one study found that three-fourths of the people in the study who were infected with the plague were less than 25 years old.</a:t>
            </a:r>
          </a:p>
          <a:p>
            <a:endParaRPr lang="en-US" dirty="0" smtClean="0"/>
          </a:p>
          <a:p>
            <a:endParaRPr lang="en-US" dirty="0"/>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DOES IT SPREAD BUBONIC PLAGUE FROM HUMAN TO HUMAN?</a:t>
            </a:r>
            <a:endParaRPr lang="en-US" sz="3200"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t>The bacteria that cause plague (</a:t>
            </a:r>
            <a:r>
              <a:rPr lang="en-US" dirty="0" err="1" smtClean="0"/>
              <a:t>Yersinia</a:t>
            </a:r>
            <a:r>
              <a:rPr lang="en-US" dirty="0" smtClean="0"/>
              <a:t> </a:t>
            </a:r>
            <a:r>
              <a:rPr lang="en-US" dirty="0" err="1" smtClean="0"/>
              <a:t>pestis</a:t>
            </a:r>
            <a:r>
              <a:rPr lang="en-US" dirty="0" smtClean="0"/>
              <a:t>) are found throughout certain parts of the world, most commonly in rats, but occasionally in other wild animals, such as prairie dogs. Transmission of bubonic plague from these infected animals generally occurs in one of three ways:</a:t>
            </a:r>
          </a:p>
          <a:p>
            <a:r>
              <a:rPr lang="en-US" dirty="0" smtClean="0"/>
              <a:t> </a:t>
            </a:r>
          </a:p>
          <a:p>
            <a:r>
              <a:rPr lang="en-US" dirty="0" smtClean="0"/>
              <a:t>Inhaling infected droplets </a:t>
            </a:r>
          </a:p>
          <a:p>
            <a:r>
              <a:rPr lang="en-US" dirty="0" smtClean="0"/>
              <a:t>Direct contact with infected tissue or bodily fluids </a:t>
            </a:r>
          </a:p>
          <a:p>
            <a:r>
              <a:rPr lang="en-US" dirty="0" smtClean="0"/>
              <a:t>Bites from infected fleas. </a:t>
            </a:r>
          </a:p>
          <a:p>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174</TotalTime>
  <Words>719</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BUBONIC PLAGUE</vt:lpstr>
      <vt:lpstr>What kind of illness it is? </vt:lpstr>
      <vt:lpstr>what is the animal  that transmits the disease?</vt:lpstr>
      <vt:lpstr>How is it transmited from animals to humans</vt:lpstr>
      <vt:lpstr>The fleas are often found on rodents such as rats and mice</vt:lpstr>
      <vt:lpstr>Signs and symptoms</vt:lpstr>
      <vt:lpstr>Treatment </vt:lpstr>
      <vt:lpstr>Does  it affcet children,adult or both?</vt:lpstr>
      <vt:lpstr>HOW DOES IT SPREAD BUBONIC PLAGUE FROM HUMAN TO HUMAN?</vt:lpstr>
      <vt:lpstr>where was it first discovered bubonic plague?</vt:lpstr>
      <vt:lpstr>Does it still occur in the world? </vt:lpstr>
      <vt:lpstr>HOW MANY PEOPLE DIED BY BUBONIC PLAGUE?</vt:lpstr>
      <vt:lpstr>SOME PICTURES OF RATS AND FLEAS.</vt:lpstr>
      <vt:lpstr>BACTERIAS</vt:lpstr>
      <vt:lpstr>PUCTURES OF PEOPLE SICK </vt:lpstr>
      <vt:lpstr>MAP IN U.S</vt:lpstr>
      <vt:lpstr>Slide 17</vt:lpstr>
      <vt:lpstr>Where you can find this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BUBONIC PLAGUE</dc:title>
  <dc:creator>PC03</dc:creator>
  <cp:lastModifiedBy>PC03</cp:lastModifiedBy>
  <cp:revision>23</cp:revision>
  <dcterms:created xsi:type="dcterms:W3CDTF">2012-12-16T12:14:37Z</dcterms:created>
  <dcterms:modified xsi:type="dcterms:W3CDTF">2012-12-18T15:28:34Z</dcterms:modified>
</cp:coreProperties>
</file>