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12/17/2012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12/17/2012</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12/17/2012</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8KRZWwjAQLA" TargetMode="External"/><Relationship Id="rId2" Type="http://schemas.openxmlformats.org/officeDocument/2006/relationships/hyperlink" Target="http://health.yahoo.net/health/avian-influenz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800" dirty="0" smtClean="0">
                <a:latin typeface="Monotype Corsiva" pitchFamily="66" charset="0"/>
              </a:rPr>
              <a:t>The</a:t>
            </a:r>
            <a:br>
              <a:rPr lang="en-US" sz="4800" dirty="0" smtClean="0">
                <a:latin typeface="Monotype Corsiva" pitchFamily="66" charset="0"/>
              </a:rPr>
            </a:br>
            <a:r>
              <a:rPr lang="en-US" sz="4800" dirty="0" smtClean="0">
                <a:latin typeface="Monotype Corsiva" pitchFamily="66" charset="0"/>
              </a:rPr>
              <a:t> bird flu!!!</a:t>
            </a:r>
            <a:endParaRPr lang="en-US" sz="4800" dirty="0">
              <a:latin typeface="Monotype Corsiva" pitchFamily="66" charset="0"/>
            </a:endParaRPr>
          </a:p>
        </p:txBody>
      </p:sp>
      <p:sp>
        <p:nvSpPr>
          <p:cNvPr id="3" name="Subtitle 2"/>
          <p:cNvSpPr>
            <a:spLocks noGrp="1"/>
          </p:cNvSpPr>
          <p:nvPr>
            <p:ph type="subTitle" idx="1"/>
          </p:nvPr>
        </p:nvSpPr>
        <p:spPr/>
        <p:txBody>
          <a:bodyPr/>
          <a:lstStyle/>
          <a:p>
            <a:r>
              <a:rPr lang="en-US" dirty="0" smtClean="0"/>
              <a:t>Raman </a:t>
            </a:r>
            <a:r>
              <a:rPr lang="en-US" dirty="0" err="1" smtClean="0"/>
              <a:t>Jwad</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0" y="533400"/>
            <a:ext cx="5562600" cy="1240536"/>
          </a:xfrm>
        </p:spPr>
        <p:txBody>
          <a:bodyPr/>
          <a:lstStyle/>
          <a:p>
            <a:r>
              <a:rPr lang="en-US" dirty="0" smtClean="0">
                <a:solidFill>
                  <a:schemeClr val="tx2">
                    <a:lumMod val="50000"/>
                  </a:schemeClr>
                </a:solidFill>
              </a:rPr>
              <a:t>Where did found the information</a:t>
            </a:r>
            <a:r>
              <a:rPr lang="en-US" dirty="0" smtClean="0"/>
              <a:t>?</a:t>
            </a:r>
            <a:endParaRPr lang="en-US" dirty="0"/>
          </a:p>
        </p:txBody>
      </p:sp>
      <p:sp>
        <p:nvSpPr>
          <p:cNvPr id="3" name="Content Placeholder 2"/>
          <p:cNvSpPr>
            <a:spLocks noGrp="1"/>
          </p:cNvSpPr>
          <p:nvPr>
            <p:ph idx="1"/>
          </p:nvPr>
        </p:nvSpPr>
        <p:spPr/>
        <p:txBody>
          <a:bodyPr/>
          <a:lstStyle/>
          <a:p>
            <a:r>
              <a:rPr lang="en-US" dirty="0" smtClean="0">
                <a:hlinkClick r:id="rId2"/>
              </a:rPr>
              <a:t>http://health.yahoo.net/health/avian-influenza</a:t>
            </a:r>
            <a:r>
              <a:rPr lang="en-US" dirty="0" smtClean="0"/>
              <a:t>  </a:t>
            </a:r>
          </a:p>
          <a:p>
            <a:r>
              <a:rPr lang="en-US" dirty="0" smtClean="0">
                <a:solidFill>
                  <a:schemeClr val="tx2">
                    <a:lumMod val="50000"/>
                  </a:schemeClr>
                </a:solidFill>
              </a:rPr>
              <a:t>Also there’s  video </a:t>
            </a:r>
          </a:p>
          <a:p>
            <a:r>
              <a:rPr lang="en-US" dirty="0" smtClean="0">
                <a:solidFill>
                  <a:schemeClr val="tx2">
                    <a:lumMod val="50000"/>
                  </a:schemeClr>
                </a:solidFill>
              </a:rPr>
              <a:t> </a:t>
            </a:r>
            <a:r>
              <a:rPr lang="en-US" dirty="0" smtClean="0">
                <a:solidFill>
                  <a:schemeClr val="tx2">
                    <a:lumMod val="50000"/>
                  </a:schemeClr>
                </a:solidFill>
                <a:hlinkClick r:id="rId3"/>
              </a:rPr>
              <a:t>http://www.youtube.com/watch?v=8KRZWwjAQLA</a:t>
            </a:r>
            <a:r>
              <a:rPr lang="en-US" dirty="0" smtClean="0">
                <a:solidFill>
                  <a:schemeClr val="tx2">
                    <a:lumMod val="50000"/>
                  </a:schemeClr>
                </a:solidFill>
              </a:rPr>
              <a:t> </a:t>
            </a:r>
            <a:endParaRPr lang="en-US" dirty="0">
              <a:solidFill>
                <a:schemeClr val="tx2">
                  <a:lumMod val="50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was the bird flu?</a:t>
            </a:r>
            <a:endParaRPr lang="en-US" dirty="0"/>
          </a:p>
        </p:txBody>
      </p:sp>
      <p:sp>
        <p:nvSpPr>
          <p:cNvPr id="3" name="Content Placeholder 2"/>
          <p:cNvSpPr>
            <a:spLocks noGrp="1"/>
          </p:cNvSpPr>
          <p:nvPr>
            <p:ph idx="1"/>
          </p:nvPr>
        </p:nvSpPr>
        <p:spPr>
          <a:xfrm>
            <a:off x="1219200" y="1219200"/>
            <a:ext cx="7772400" cy="4572000"/>
          </a:xfrm>
        </p:spPr>
        <p:txBody>
          <a:bodyPr>
            <a:normAutofit/>
          </a:bodyPr>
          <a:lstStyle/>
          <a:p>
            <a:r>
              <a:rPr lang="en-US" sz="3200" dirty="0" smtClean="0">
                <a:latin typeface="Bell MT" pitchFamily="18" charset="0"/>
              </a:rPr>
              <a:t>It was in 28 January-2004 </a:t>
            </a:r>
            <a:endParaRPr lang="en-US" sz="3200" dirty="0">
              <a:latin typeface="Bell MT"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bird flu . </a:t>
            </a:r>
            <a:r>
              <a:rPr lang="en-US" b="1" dirty="0" smtClean="0"/>
              <a:t/>
            </a:r>
            <a:br>
              <a:rPr lang="en-US" b="1" dirty="0" smtClean="0"/>
            </a:br>
            <a:r>
              <a:rPr lang="en-US" b="1" dirty="0" smtClean="0"/>
              <a:t>Overview  </a:t>
            </a:r>
            <a:endParaRPr lang="en-US" dirty="0"/>
          </a:p>
        </p:txBody>
      </p:sp>
      <p:sp>
        <p:nvSpPr>
          <p:cNvPr id="3" name="Content Placeholder 2"/>
          <p:cNvSpPr>
            <a:spLocks noGrp="1"/>
          </p:cNvSpPr>
          <p:nvPr>
            <p:ph idx="1"/>
          </p:nvPr>
        </p:nvSpPr>
        <p:spPr>
          <a:xfrm>
            <a:off x="914400" y="1783559"/>
            <a:ext cx="7772400" cy="4951347"/>
          </a:xfrm>
        </p:spPr>
        <p:txBody>
          <a:bodyPr>
            <a:normAutofit/>
          </a:bodyPr>
          <a:lstStyle/>
          <a:p>
            <a:r>
              <a:rPr lang="en-US" dirty="0" smtClean="0">
                <a:solidFill>
                  <a:schemeClr val="tx2">
                    <a:lumMod val="50000"/>
                  </a:schemeClr>
                </a:solidFill>
                <a:latin typeface="Monotype Corsiva" pitchFamily="66" charset="0"/>
              </a:rPr>
              <a:t>H5N1 is also the most common form of bird flu. Not only is it deadly to birds, but it can easily affect humans and other animals who come in contact with a carrier. H5N1 was first discovered in humans in 1997, and has killed nearly 60 percent of those infected. An extremely deadly strain of bird flu, H5N1, continues to spread among poultry in Egypt, as well as certain areas of A</a:t>
            </a:r>
            <a:r>
              <a:rPr lang="en-US" dirty="0" smtClean="0">
                <a:solidFill>
                  <a:schemeClr val="tx2">
                    <a:lumMod val="50000"/>
                  </a:schemeClr>
                </a:solidFill>
              </a:rPr>
              <a:t>sia</a:t>
            </a:r>
            <a:r>
              <a:rPr lang="en-US" dirty="0" smtClean="0">
                <a:solidFill>
                  <a:schemeClr val="tx2">
                    <a:lumMod val="50000"/>
                  </a:schemeClr>
                </a:solidFill>
              </a:rPr>
              <a:t>.</a:t>
            </a:r>
          </a:p>
          <a:p>
            <a:endParaRPr lang="en-US" dirty="0" smtClean="0">
              <a:solidFill>
                <a:schemeClr val="tx2">
                  <a:lumMod val="50000"/>
                </a:schemeClr>
              </a:solidFill>
            </a:endParaRPr>
          </a:p>
          <a:p>
            <a:r>
              <a:rPr lang="en-US" b="1" dirty="0" smtClean="0">
                <a:solidFill>
                  <a:schemeClr val="tx2">
                    <a:lumMod val="50000"/>
                  </a:schemeClr>
                </a:solidFill>
              </a:rPr>
              <a:t> </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5059397"/>
            <a:ext cx="2057400" cy="174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US" dirty="0" smtClean="0">
                <a:solidFill>
                  <a:schemeClr val="tx2">
                    <a:lumMod val="50000"/>
                  </a:schemeClr>
                </a:solidFill>
              </a:rPr>
              <a:t>You may have H5N1 if you experience typical flu-like symptoms that may include:</a:t>
            </a:r>
          </a:p>
          <a:p>
            <a:r>
              <a:rPr lang="en-US" dirty="0" smtClean="0">
                <a:solidFill>
                  <a:schemeClr val="tx2">
                    <a:lumMod val="50000"/>
                  </a:schemeClr>
                </a:solidFill>
              </a:rPr>
              <a:t>cough </a:t>
            </a:r>
          </a:p>
          <a:p>
            <a:r>
              <a:rPr lang="en-US" dirty="0" smtClean="0">
                <a:solidFill>
                  <a:schemeClr val="tx2">
                    <a:lumMod val="50000"/>
                  </a:schemeClr>
                </a:solidFill>
              </a:rPr>
              <a:t>diarrhea </a:t>
            </a:r>
          </a:p>
          <a:p>
            <a:r>
              <a:rPr lang="en-US" dirty="0" smtClean="0">
                <a:solidFill>
                  <a:schemeClr val="tx2">
                    <a:lumMod val="50000"/>
                  </a:schemeClr>
                </a:solidFill>
              </a:rPr>
              <a:t>respiratory difficulties </a:t>
            </a:r>
          </a:p>
          <a:p>
            <a:r>
              <a:rPr lang="en-US" dirty="0" smtClean="0">
                <a:solidFill>
                  <a:schemeClr val="tx2">
                    <a:lumMod val="50000"/>
                  </a:schemeClr>
                </a:solidFill>
              </a:rPr>
              <a:t>fever (over 100.4°F) </a:t>
            </a:r>
          </a:p>
          <a:p>
            <a:r>
              <a:rPr lang="en-US" dirty="0" smtClean="0">
                <a:solidFill>
                  <a:schemeClr val="tx2">
                    <a:lumMod val="50000"/>
                  </a:schemeClr>
                </a:solidFill>
              </a:rPr>
              <a:t>headache </a:t>
            </a:r>
          </a:p>
          <a:p>
            <a:r>
              <a:rPr lang="en-US" dirty="0" smtClean="0">
                <a:solidFill>
                  <a:schemeClr val="tx2">
                    <a:lumMod val="50000"/>
                  </a:schemeClr>
                </a:solidFill>
              </a:rPr>
              <a:t>muscle aches </a:t>
            </a:r>
          </a:p>
          <a:p>
            <a:r>
              <a:rPr lang="en-US" dirty="0" smtClean="0">
                <a:solidFill>
                  <a:schemeClr val="tx2">
                    <a:lumMod val="50000"/>
                  </a:schemeClr>
                </a:solidFill>
              </a:rPr>
              <a:t>malaise </a:t>
            </a:r>
          </a:p>
          <a:p>
            <a:r>
              <a:rPr lang="en-US" dirty="0" smtClean="0">
                <a:solidFill>
                  <a:schemeClr val="tx2">
                    <a:lumMod val="50000"/>
                  </a:schemeClr>
                </a:solidFill>
              </a:rPr>
              <a:t>runny nose </a:t>
            </a:r>
          </a:p>
          <a:p>
            <a:r>
              <a:rPr lang="en-US" dirty="0" smtClean="0">
                <a:solidFill>
                  <a:schemeClr val="tx2">
                    <a:lumMod val="50000"/>
                  </a:schemeClr>
                </a:solidFill>
              </a:rPr>
              <a:t>sore throat </a:t>
            </a:r>
          </a:p>
          <a:p>
            <a:endParaRPr lang="en-US" dirty="0"/>
          </a:p>
        </p:txBody>
      </p:sp>
      <p:sp>
        <p:nvSpPr>
          <p:cNvPr id="4" name="Title 3"/>
          <p:cNvSpPr>
            <a:spLocks noGrp="1"/>
          </p:cNvSpPr>
          <p:nvPr>
            <p:ph type="title"/>
          </p:nvPr>
        </p:nvSpPr>
        <p:spPr/>
        <p:txBody>
          <a:bodyPr/>
          <a:lstStyle/>
          <a:p>
            <a:r>
              <a:rPr lang="en-US" dirty="0" smtClean="0"/>
              <a:t>Bird flu symptoms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2590800"/>
            <a:ext cx="345473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Causes of Bird Flu</a:t>
            </a:r>
            <a:endParaRPr lang="en-US" dirty="0"/>
          </a:p>
        </p:txBody>
      </p:sp>
      <p:sp>
        <p:nvSpPr>
          <p:cNvPr id="3" name="Content Placeholder 2"/>
          <p:cNvSpPr>
            <a:spLocks noGrp="1"/>
          </p:cNvSpPr>
          <p:nvPr>
            <p:ph idx="1"/>
          </p:nvPr>
        </p:nvSpPr>
        <p:spPr/>
        <p:txBody>
          <a:bodyPr/>
          <a:lstStyle/>
          <a:p>
            <a:r>
              <a:rPr lang="en-US" dirty="0" smtClean="0">
                <a:solidFill>
                  <a:schemeClr val="tx2">
                    <a:lumMod val="50000"/>
                  </a:schemeClr>
                </a:solidFill>
              </a:rPr>
              <a:t>Consuming properly cooked poultry or eggs from infected birds does not transmit the bird flu, but eggs should never be served runny. Meat should be considered safe if cooked to an internal temperature of 165º F. </a:t>
            </a:r>
            <a:endParaRPr lang="en-US" dirty="0">
              <a:solidFill>
                <a:schemeClr val="tx2">
                  <a:lumMod val="50000"/>
                </a:schemeClr>
              </a:solidFill>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114800"/>
            <a:ext cx="2857500" cy="2152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What are Bird Flu Risk Factors</a:t>
            </a:r>
            <a:endParaRPr lang="en-US" dirty="0"/>
          </a:p>
        </p:txBody>
      </p:sp>
      <p:sp>
        <p:nvSpPr>
          <p:cNvPr id="3" name="Content Placeholder 2"/>
          <p:cNvSpPr>
            <a:spLocks noGrp="1"/>
          </p:cNvSpPr>
          <p:nvPr>
            <p:ph idx="1"/>
          </p:nvPr>
        </p:nvSpPr>
        <p:spPr/>
        <p:txBody>
          <a:bodyPr>
            <a:normAutofit fontScale="92500" lnSpcReduction="20000"/>
          </a:bodyPr>
          <a:lstStyle/>
          <a:p>
            <a:endParaRPr lang="en-US" dirty="0" smtClean="0"/>
          </a:p>
          <a:p>
            <a:endParaRPr lang="en-US" dirty="0" smtClean="0"/>
          </a:p>
          <a:p>
            <a:r>
              <a:rPr lang="en-US" dirty="0" smtClean="0">
                <a:solidFill>
                  <a:schemeClr val="tx2">
                    <a:lumMod val="50000"/>
                  </a:schemeClr>
                </a:solidFill>
              </a:rPr>
              <a:t>You may have a greater risk of contracting H5N1 if you are:</a:t>
            </a:r>
          </a:p>
          <a:p>
            <a:r>
              <a:rPr lang="en-US" dirty="0" smtClean="0">
                <a:solidFill>
                  <a:schemeClr val="tx2">
                    <a:lumMod val="50000"/>
                  </a:schemeClr>
                </a:solidFill>
              </a:rPr>
              <a:t>a poultry farmer </a:t>
            </a:r>
          </a:p>
          <a:p>
            <a:r>
              <a:rPr lang="en-US" dirty="0" smtClean="0">
                <a:solidFill>
                  <a:schemeClr val="tx2">
                    <a:lumMod val="50000"/>
                  </a:schemeClr>
                </a:solidFill>
              </a:rPr>
              <a:t>a traveler visiting affected areas </a:t>
            </a:r>
          </a:p>
          <a:p>
            <a:r>
              <a:rPr lang="en-US" dirty="0" smtClean="0">
                <a:solidFill>
                  <a:schemeClr val="tx2">
                    <a:lumMod val="50000"/>
                  </a:schemeClr>
                </a:solidFill>
              </a:rPr>
              <a:t>exposed to infected birds </a:t>
            </a:r>
          </a:p>
          <a:p>
            <a:r>
              <a:rPr lang="en-US" dirty="0" smtClean="0">
                <a:solidFill>
                  <a:schemeClr val="tx2">
                    <a:lumMod val="50000"/>
                  </a:schemeClr>
                </a:solidFill>
              </a:rPr>
              <a:t>someone who eats undercooked poultry or eggs </a:t>
            </a:r>
          </a:p>
          <a:p>
            <a:r>
              <a:rPr lang="en-US" dirty="0" smtClean="0">
                <a:solidFill>
                  <a:schemeClr val="tx2">
                    <a:lumMod val="50000"/>
                  </a:schemeClr>
                </a:solidFill>
              </a:rPr>
              <a:t>a healthcare worker caring for infected patients </a:t>
            </a:r>
          </a:p>
          <a:p>
            <a:r>
              <a:rPr lang="en-US" dirty="0" smtClean="0">
                <a:solidFill>
                  <a:schemeClr val="tx2">
                    <a:lumMod val="50000"/>
                  </a:schemeClr>
                </a:solidFill>
              </a:rPr>
              <a:t>a household member </a:t>
            </a:r>
          </a:p>
          <a:p>
            <a:endParaRPr lang="en-US" dirty="0" smtClean="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2429698">
            <a:off x="6822181" y="561875"/>
            <a:ext cx="1984895" cy="13259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How is Bird Flu Diagnosed? </a:t>
            </a:r>
            <a:endParaRPr lang="en-US" dirty="0"/>
          </a:p>
        </p:txBody>
      </p:sp>
      <p:sp>
        <p:nvSpPr>
          <p:cNvPr id="3" name="Content Placeholder 2"/>
          <p:cNvSpPr>
            <a:spLocks noGrp="1"/>
          </p:cNvSpPr>
          <p:nvPr>
            <p:ph idx="1"/>
          </p:nvPr>
        </p:nvSpPr>
        <p:spPr/>
        <p:txBody>
          <a:bodyPr/>
          <a:lstStyle/>
          <a:p>
            <a:r>
              <a:rPr lang="en-US" dirty="0" smtClean="0">
                <a:solidFill>
                  <a:schemeClr val="tx2">
                    <a:lumMod val="50000"/>
                  </a:schemeClr>
                </a:solidFill>
              </a:rPr>
              <a:t>Your doctor may also perform the following tests:</a:t>
            </a:r>
          </a:p>
          <a:p>
            <a:r>
              <a:rPr lang="en-US" dirty="0" smtClean="0">
                <a:solidFill>
                  <a:schemeClr val="tx2">
                    <a:lumMod val="50000"/>
                  </a:schemeClr>
                </a:solidFill>
              </a:rPr>
              <a:t>white blood cell differential </a:t>
            </a:r>
          </a:p>
          <a:p>
            <a:r>
              <a:rPr lang="en-US" dirty="0" smtClean="0">
                <a:solidFill>
                  <a:schemeClr val="tx2">
                    <a:lumMod val="50000"/>
                  </a:schemeClr>
                </a:solidFill>
              </a:rPr>
              <a:t>auscultation (a test that detects abnormal breath sounds) </a:t>
            </a:r>
          </a:p>
          <a:p>
            <a:r>
              <a:rPr lang="en-US" dirty="0" smtClean="0">
                <a:solidFill>
                  <a:schemeClr val="tx2">
                    <a:lumMod val="50000"/>
                  </a:schemeClr>
                </a:solidFill>
              </a:rPr>
              <a:t>nasopharyngeal culture </a:t>
            </a:r>
          </a:p>
          <a:p>
            <a:r>
              <a:rPr lang="en-US" dirty="0" smtClean="0">
                <a:solidFill>
                  <a:schemeClr val="tx2">
                    <a:lumMod val="50000"/>
                  </a:schemeClr>
                </a:solidFill>
              </a:rPr>
              <a:t>chest X-ray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treat Bird flu </a:t>
            </a:r>
            <a:endParaRPr lang="en-US" dirty="0"/>
          </a:p>
        </p:txBody>
      </p:sp>
      <p:sp>
        <p:nvSpPr>
          <p:cNvPr id="3" name="Content Placeholder 2"/>
          <p:cNvSpPr>
            <a:spLocks noGrp="1"/>
          </p:cNvSpPr>
          <p:nvPr>
            <p:ph idx="1"/>
          </p:nvPr>
        </p:nvSpPr>
        <p:spPr/>
        <p:txBody>
          <a:bodyPr/>
          <a:lstStyle/>
          <a:p>
            <a:r>
              <a:rPr lang="en-US" dirty="0" smtClean="0">
                <a:solidFill>
                  <a:schemeClr val="tx2">
                    <a:lumMod val="50000"/>
                  </a:schemeClr>
                </a:solidFill>
              </a:rPr>
              <a:t>In most cases, treatment with antiviral medication, such as oseltamivir or zanamivir can help reduce the severity of the disease. However, the medication must be given within 48 hours after the first symptoms appear. As a preventive measure, your family or other household members might also be prescribed Tamiflu, even if they are not sick.</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What is the Long-Term Outlook For Someone Infected With Bird flu? </a:t>
            </a:r>
            <a:br>
              <a:rPr lang="en-US" b="1" dirty="0" smtClean="0"/>
            </a:br>
            <a:endParaRPr lang="en-US" dirty="0"/>
          </a:p>
        </p:txBody>
      </p:sp>
      <p:sp>
        <p:nvSpPr>
          <p:cNvPr id="3" name="Content Placeholder 2"/>
          <p:cNvSpPr>
            <a:spLocks noGrp="1"/>
          </p:cNvSpPr>
          <p:nvPr>
            <p:ph idx="1"/>
          </p:nvPr>
        </p:nvSpPr>
        <p:spPr/>
        <p:txBody>
          <a:bodyPr>
            <a:normAutofit lnSpcReduction="10000"/>
          </a:bodyPr>
          <a:lstStyle/>
          <a:p>
            <a:pPr lvl="8"/>
            <a:endParaRPr lang="en-US" sz="2800" dirty="0" smtClean="0">
              <a:solidFill>
                <a:schemeClr val="tx2">
                  <a:lumMod val="50000"/>
                </a:schemeClr>
              </a:solidFill>
            </a:endParaRPr>
          </a:p>
          <a:p>
            <a:pPr lvl="8"/>
            <a:r>
              <a:rPr lang="en-US" dirty="0" smtClean="0"/>
              <a:t>\</a:t>
            </a:r>
          </a:p>
          <a:p>
            <a:pPr lvl="8"/>
            <a:endParaRPr lang="en-US" dirty="0" smtClean="0"/>
          </a:p>
          <a:p>
            <a:pPr lvl="8"/>
            <a:endParaRPr lang="en-US" dirty="0" smtClean="0"/>
          </a:p>
          <a:p>
            <a:r>
              <a:rPr lang="en-US" dirty="0" smtClean="0">
                <a:solidFill>
                  <a:schemeClr val="tx2">
                    <a:lumMod val="50000"/>
                  </a:schemeClr>
                </a:solidFill>
              </a:rPr>
              <a:t>Some possible complications you might encounter are:</a:t>
            </a:r>
          </a:p>
          <a:p>
            <a:r>
              <a:rPr lang="en-US" dirty="0" smtClean="0">
                <a:solidFill>
                  <a:schemeClr val="tx2">
                    <a:lumMod val="50000"/>
                  </a:schemeClr>
                </a:solidFill>
              </a:rPr>
              <a:t>sepsis </a:t>
            </a:r>
          </a:p>
          <a:p>
            <a:r>
              <a:rPr lang="en-US" dirty="0" smtClean="0">
                <a:solidFill>
                  <a:schemeClr val="tx2">
                    <a:lumMod val="50000"/>
                  </a:schemeClr>
                </a:solidFill>
              </a:rPr>
              <a:t>pneumonia </a:t>
            </a:r>
          </a:p>
          <a:p>
            <a:r>
              <a:rPr lang="en-US" dirty="0" smtClean="0">
                <a:solidFill>
                  <a:schemeClr val="tx2">
                    <a:lumMod val="50000"/>
                  </a:schemeClr>
                </a:solidFill>
              </a:rPr>
              <a:t>organ failure </a:t>
            </a:r>
          </a:p>
          <a:p>
            <a:r>
              <a:rPr lang="en-US" dirty="0" smtClean="0">
                <a:solidFill>
                  <a:schemeClr val="tx2">
                    <a:lumMod val="50000"/>
                  </a:schemeClr>
                </a:solidFill>
              </a:rPr>
              <a:t>acute respiratory distress </a:t>
            </a:r>
          </a:p>
          <a:p>
            <a:endParaRPr lang="en-US" dirty="0" smtClean="0">
              <a:solidFill>
                <a:schemeClr val="tx2">
                  <a:lumMod val="50000"/>
                </a:schemeClr>
              </a:solidFill>
            </a:endParaRPr>
          </a:p>
          <a:p>
            <a:pPr lvl="8"/>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
            </a:r>
            <a:br>
              <a:rPr lang="en-US" b="1" dirty="0" smtClean="0"/>
            </a:br>
            <a:r>
              <a:rPr lang="en-US" b="1" dirty="0" smtClean="0"/>
              <a:t>How is Bird Flu Prevented?</a:t>
            </a:r>
            <a:endParaRPr lang="en-US" dirty="0"/>
          </a:p>
        </p:txBody>
      </p:sp>
      <p:sp>
        <p:nvSpPr>
          <p:cNvPr id="3" name="Content Placeholder 2"/>
          <p:cNvSpPr>
            <a:spLocks noGrp="1"/>
          </p:cNvSpPr>
          <p:nvPr>
            <p:ph idx="1"/>
          </p:nvPr>
        </p:nvSpPr>
        <p:spPr/>
        <p:txBody>
          <a:bodyPr/>
          <a:lstStyle/>
          <a:p>
            <a:r>
              <a:rPr lang="en-US" dirty="0" smtClean="0">
                <a:solidFill>
                  <a:schemeClr val="tx2">
                    <a:lumMod val="50000"/>
                  </a:schemeClr>
                </a:solidFill>
              </a:rPr>
              <a:t>The Centers for Disease Control and Prevention has issued no recommendations against traveling to countries that are affected by H5N1. However, avoiding the following can minimize your risk:</a:t>
            </a:r>
          </a:p>
          <a:p>
            <a:r>
              <a:rPr lang="en-US" dirty="0" smtClean="0">
                <a:solidFill>
                  <a:schemeClr val="tx2">
                    <a:lumMod val="50000"/>
                  </a:schemeClr>
                </a:solidFill>
              </a:rPr>
              <a:t>open air markets </a:t>
            </a:r>
          </a:p>
          <a:p>
            <a:r>
              <a:rPr lang="en-US" dirty="0" smtClean="0">
                <a:solidFill>
                  <a:schemeClr val="tx2">
                    <a:lumMod val="50000"/>
                  </a:schemeClr>
                </a:solidFill>
              </a:rPr>
              <a:t>contact with infected birds </a:t>
            </a:r>
          </a:p>
          <a:p>
            <a:r>
              <a:rPr lang="en-US" dirty="0" smtClean="0">
                <a:solidFill>
                  <a:schemeClr val="tx2">
                    <a:lumMod val="50000"/>
                  </a:schemeClr>
                </a:solidFill>
              </a:rPr>
              <a:t>undercooked poultry </a:t>
            </a:r>
          </a:p>
          <a:p>
            <a:pPr>
              <a:buNone/>
            </a:pPr>
            <a:endParaRPr lang="en-US" dirty="0">
              <a:solidFill>
                <a:schemeClr val="tx2">
                  <a:lumMod val="5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52</TotalTime>
  <Words>390</Words>
  <Application>Microsoft Office PowerPoint</Application>
  <PresentationFormat>On-screen Show (4:3)</PresentationFormat>
  <Paragraphs>58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Metro</vt:lpstr>
      <vt:lpstr>The  bird flu!!!</vt:lpstr>
      <vt:lpstr>What is bird flu .  Overview  </vt:lpstr>
      <vt:lpstr>Bird flu symptoms </vt:lpstr>
      <vt:lpstr>What are Causes of Bird Flu</vt:lpstr>
      <vt:lpstr> What are Bird Flu Risk Factors</vt:lpstr>
      <vt:lpstr> How is Bird Flu Diagnosed? </vt:lpstr>
      <vt:lpstr>How do you treat Bird flu </vt:lpstr>
      <vt:lpstr> What is the Long-Term Outlook For Someone Infected With Bird flu?  </vt:lpstr>
      <vt:lpstr> How is Bird Flu Prevented?</vt:lpstr>
      <vt:lpstr>Where did found the information?</vt:lpstr>
      <vt:lpstr>When was the bird flu?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bird flu!!!</dc:title>
  <dc:creator>HP</dc:creator>
  <cp:lastModifiedBy>Jwad, Rawan</cp:lastModifiedBy>
  <cp:revision>7</cp:revision>
  <dcterms:created xsi:type="dcterms:W3CDTF">2006-08-16T00:00:00Z</dcterms:created>
  <dcterms:modified xsi:type="dcterms:W3CDTF">2012-12-17T15:12:42Z</dcterms:modified>
</cp:coreProperties>
</file>