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4" r:id="rId9"/>
    <p:sldId id="265" r:id="rId10"/>
    <p:sldId id="266"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8471CD-FDD3-4407-AC35-2B652B2DF852}" type="datetimeFigureOut">
              <a:rPr lang="en-US" smtClean="0"/>
              <a:pPr/>
              <a:t>12/19/2012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28137-0032-424B-8E5A-8C46ED9612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228137-0032-424B-8E5A-8C46ED961288}"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6C8B0-1C39-4DB8-A64E-196BC63DABC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6C8B0-1C39-4DB8-A64E-196BC63DAB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FA6C8B0-1C39-4DB8-A64E-196BC63DAB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6C8B0-1C39-4DB8-A64E-196BC63DAB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6C8B0-1C39-4DB8-A64E-196BC63DAB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A6C8B0-1C39-4DB8-A64E-196BC63DAB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A6C8B0-1C39-4DB8-A64E-196BC63DAB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A6C8B0-1C39-4DB8-A64E-196BC63DAB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A6C8B0-1C39-4DB8-A64E-196BC63DAB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4F483D-A638-430F-9D49-F1F66FCAB876}"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A6C8B0-1C39-4DB8-A64E-196BC63DABC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F4F483D-A638-430F-9D49-F1F66FCAB876}" type="datetimeFigureOut">
              <a:rPr lang="en-US" smtClean="0"/>
              <a:pPr/>
              <a:t>12/19/2012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FA6C8B0-1C39-4DB8-A64E-196BC63DAB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F4F483D-A638-430F-9D49-F1F66FCAB876}" type="datetimeFigureOut">
              <a:rPr lang="en-US" smtClean="0"/>
              <a:pPr/>
              <a:t>12/19/2012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FA6C8B0-1C39-4DB8-A64E-196BC63DAB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Ia8Jk5Avt-A" TargetMode="External"/><Relationship Id="rId2" Type="http://schemas.openxmlformats.org/officeDocument/2006/relationships/hyperlink" Target="http://www.youtube.com/watch?v=A1aULNCoDe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ahoo.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youtube.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health.nytimes.com/health/guides/symptoms/sore-throat/overview.html" TargetMode="External"/><Relationship Id="rId2" Type="http://schemas.openxmlformats.org/officeDocument/2006/relationships/hyperlink" Target="http://health.nytimes.com/health/guides/symptoms/cough/overview.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Bird Flu</a:t>
            </a:r>
            <a:endParaRPr lang="en-US" dirty="0"/>
          </a:p>
        </p:txBody>
      </p:sp>
      <p:sp>
        <p:nvSpPr>
          <p:cNvPr id="3" name="Subtitle 2"/>
          <p:cNvSpPr>
            <a:spLocks noGrp="1"/>
          </p:cNvSpPr>
          <p:nvPr>
            <p:ph type="subTitle" idx="1"/>
          </p:nvPr>
        </p:nvSpPr>
        <p:spPr/>
        <p:txBody>
          <a:bodyPr/>
          <a:lstStyle/>
          <a:p>
            <a:r>
              <a:rPr lang="en-US" smtClean="0"/>
              <a:t>By Rand Jwad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hlinkClick r:id="rId2"/>
              </a:rPr>
              <a:t>http://www.youtube.com/watch?v=A1aULNCoDe0</a:t>
            </a:r>
            <a:endParaRPr lang="en-US" dirty="0" smtClean="0"/>
          </a:p>
          <a:p>
            <a:r>
              <a:rPr lang="en-US" dirty="0" smtClean="0">
                <a:hlinkClick r:id="rId3"/>
              </a:rPr>
              <a:t>http://www.youtube.com/watch?v=Ia8Jk5Avt-A</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Bibliography</a:t>
            </a:r>
            <a:endParaRPr lang="en-US" dirty="0"/>
          </a:p>
        </p:txBody>
      </p:sp>
      <p:sp>
        <p:nvSpPr>
          <p:cNvPr id="3" name="Content Placeholder 2"/>
          <p:cNvSpPr>
            <a:spLocks noGrp="1"/>
          </p:cNvSpPr>
          <p:nvPr>
            <p:ph idx="1"/>
          </p:nvPr>
        </p:nvSpPr>
        <p:spPr/>
        <p:txBody>
          <a:bodyPr>
            <a:normAutofit/>
          </a:bodyPr>
          <a:lstStyle/>
          <a:p>
            <a:r>
              <a:rPr lang="en-US" sz="3600" dirty="0" smtClean="0">
                <a:hlinkClick r:id="rId2"/>
              </a:rPr>
              <a:t>www.google.com</a:t>
            </a:r>
            <a:endParaRPr lang="en-US" sz="3600" dirty="0" smtClean="0"/>
          </a:p>
          <a:p>
            <a:r>
              <a:rPr lang="en-US" sz="3600" dirty="0" smtClean="0">
                <a:hlinkClick r:id="rId3"/>
              </a:rPr>
              <a:t>www.yahoo.com</a:t>
            </a:r>
            <a:endParaRPr lang="en-US" sz="3600" dirty="0" smtClean="0"/>
          </a:p>
          <a:p>
            <a:r>
              <a:rPr lang="en-US" sz="3600" dirty="0" smtClean="0">
                <a:hlinkClick r:id="rId4"/>
              </a:rPr>
              <a:t>www.youtube.com</a:t>
            </a:r>
            <a:endParaRPr lang="en-US" sz="3600" dirty="0" smtClean="0"/>
          </a:p>
          <a:p>
            <a:pPr>
              <a:buNone/>
            </a:pPr>
            <a:endParaRPr lang="en-US"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i="1" dirty="0" smtClean="0"/>
              <a:t>What is bird flu?</a:t>
            </a:r>
            <a:endParaRPr lang="en-US" sz="2400" i="1" dirty="0"/>
          </a:p>
        </p:txBody>
      </p:sp>
      <p:pic>
        <p:nvPicPr>
          <p:cNvPr id="5" name="Content Placeholder 4" descr="image.jpg"/>
          <p:cNvPicPr>
            <a:picLocks noGrp="1" noChangeAspect="1"/>
          </p:cNvPicPr>
          <p:nvPr>
            <p:ph idx="1"/>
          </p:nvPr>
        </p:nvPicPr>
        <p:blipFill>
          <a:blip r:embed="rId2" cstate="print"/>
          <a:stretch>
            <a:fillRect/>
          </a:stretch>
        </p:blipFill>
        <p:spPr>
          <a:xfrm>
            <a:off x="3429000" y="1828800"/>
            <a:ext cx="5503393" cy="3962400"/>
          </a:xfrm>
        </p:spPr>
      </p:pic>
      <p:sp>
        <p:nvSpPr>
          <p:cNvPr id="4" name="Text Placeholder 3"/>
          <p:cNvSpPr>
            <a:spLocks noGrp="1"/>
          </p:cNvSpPr>
          <p:nvPr>
            <p:ph type="body" sz="half" idx="2"/>
          </p:nvPr>
        </p:nvSpPr>
        <p:spPr/>
        <p:txBody>
          <a:bodyPr>
            <a:normAutofit lnSpcReduction="10000"/>
          </a:bodyPr>
          <a:lstStyle/>
          <a:p>
            <a:r>
              <a:rPr lang="en-US" sz="2800" i="1" dirty="0" smtClean="0"/>
              <a:t> 1)It is a virus</a:t>
            </a:r>
          </a:p>
          <a:p>
            <a:r>
              <a:rPr lang="en-US" sz="2800" i="1" dirty="0" smtClean="0"/>
              <a:t>2)It can cause illness in people and animals</a:t>
            </a:r>
          </a:p>
          <a:p>
            <a:r>
              <a:rPr lang="en-US" sz="2800" i="1" dirty="0" smtClean="0"/>
              <a:t>3) It is common in South East Asia</a:t>
            </a:r>
          </a:p>
          <a:p>
            <a:r>
              <a:rPr lang="en-US" sz="2800" i="1" dirty="0" smtClean="0"/>
              <a:t>4) It is commonly called “Bird Flu”.</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Bird Flu?</a:t>
            </a:r>
            <a:endParaRPr lang="en-US" dirty="0"/>
          </a:p>
        </p:txBody>
      </p:sp>
      <p:pic>
        <p:nvPicPr>
          <p:cNvPr id="5" name="Content Placeholder 4" descr="birdfluvirus.jpg"/>
          <p:cNvPicPr>
            <a:picLocks noGrp="1" noChangeAspect="1"/>
          </p:cNvPicPr>
          <p:nvPr>
            <p:ph idx="1"/>
          </p:nvPr>
        </p:nvPicPr>
        <p:blipFill>
          <a:blip r:embed="rId3" cstate="print"/>
          <a:stretch>
            <a:fillRect/>
          </a:stretch>
        </p:blipFill>
        <p:spPr>
          <a:xfrm>
            <a:off x="4114801" y="1447800"/>
            <a:ext cx="5029199" cy="5410200"/>
          </a:xfrm>
          <a:prstGeom prst="rect">
            <a:avLst/>
          </a:prstGeom>
          <a:ln w="88900" cap="sq" cmpd="thickThin">
            <a:solidFill>
              <a:srgbClr val="000000"/>
            </a:solidFill>
            <a:prstDash val="solid"/>
            <a:miter lim="800000"/>
          </a:ln>
          <a:effectLst>
            <a:innerShdw blurRad="76200">
              <a:srgbClr val="000000"/>
            </a:innerShdw>
          </a:effectLst>
        </p:spPr>
      </p:pic>
      <p:sp>
        <p:nvSpPr>
          <p:cNvPr id="4" name="Text Placeholder 3"/>
          <p:cNvSpPr>
            <a:spLocks noGrp="1"/>
          </p:cNvSpPr>
          <p:nvPr>
            <p:ph type="body" sz="half" idx="2"/>
          </p:nvPr>
        </p:nvSpPr>
        <p:spPr>
          <a:xfrm>
            <a:off x="381000" y="1371600"/>
            <a:ext cx="3008313" cy="4691063"/>
          </a:xfrm>
        </p:spPr>
        <p:txBody>
          <a:bodyPr/>
          <a:lstStyle/>
          <a:p>
            <a:pPr marL="342900" indent="-342900">
              <a:buAutoNum type="arabicParenR"/>
            </a:pPr>
            <a:r>
              <a:rPr lang="en-US" sz="2400" dirty="0" smtClean="0"/>
              <a:t>is caused by a kind of influenza virus</a:t>
            </a:r>
          </a:p>
          <a:p>
            <a:pPr marL="342900" indent="-342900">
              <a:buAutoNum type="arabicParenR"/>
            </a:pPr>
            <a:r>
              <a:rPr lang="en-US" sz="2400" dirty="0" smtClean="0"/>
              <a:t>Birds and eggs are sold in crowded and unsanitary conditions</a:t>
            </a:r>
          </a:p>
          <a:p>
            <a:pPr marL="342900" indent="-342900">
              <a:buAutoNum type="arabicParenR"/>
            </a:pPr>
            <a:r>
              <a:rPr lang="en-US" sz="2400" dirty="0" smtClean="0"/>
              <a:t>This disease is transmitted via contact with infected bird’s feces like eyes and mouth .</a:t>
            </a:r>
          </a:p>
          <a:p>
            <a:pPr marL="342900" indent="-342900">
              <a:buAutoNum type="arabicParenR"/>
            </a:pP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Bird Flu Treatment</a:t>
            </a:r>
            <a:endParaRPr lang="en-US" dirty="0"/>
          </a:p>
        </p:txBody>
      </p:sp>
      <p:pic>
        <p:nvPicPr>
          <p:cNvPr id="5" name="Content Placeholder 4" descr="5556-bird-flu.jpg"/>
          <p:cNvPicPr>
            <a:picLocks noGrp="1" noChangeAspect="1"/>
          </p:cNvPicPr>
          <p:nvPr>
            <p:ph idx="1"/>
          </p:nvPr>
        </p:nvPicPr>
        <p:blipFill>
          <a:blip r:embed="rId2" cstate="print"/>
          <a:stretch>
            <a:fillRect/>
          </a:stretch>
        </p:blipFill>
        <p:spPr>
          <a:xfrm>
            <a:off x="4267200" y="1447800"/>
            <a:ext cx="4572000" cy="5181600"/>
          </a:xfrm>
        </p:spPr>
      </p:pic>
      <p:sp>
        <p:nvSpPr>
          <p:cNvPr id="4" name="Text Placeholder 3"/>
          <p:cNvSpPr>
            <a:spLocks noGrp="1"/>
          </p:cNvSpPr>
          <p:nvPr>
            <p:ph type="body" sz="half" idx="2"/>
          </p:nvPr>
        </p:nvSpPr>
        <p:spPr/>
        <p:txBody>
          <a:bodyPr>
            <a:normAutofit fontScale="92500" lnSpcReduction="10000"/>
          </a:bodyPr>
          <a:lstStyle/>
          <a:p>
            <a:r>
              <a:rPr lang="en-US" sz="3600" dirty="0" smtClean="0"/>
              <a:t>The small number of human cases have not been to conduct treatment trials for bird flu </a:t>
            </a:r>
          </a:p>
          <a:p>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Symptoms</a:t>
            </a:r>
            <a:endParaRPr lang="en-US" dirty="0"/>
          </a:p>
        </p:txBody>
      </p:sp>
      <p:sp>
        <p:nvSpPr>
          <p:cNvPr id="3" name="Content Placeholder 2"/>
          <p:cNvSpPr>
            <a:spLocks noGrp="1"/>
          </p:cNvSpPr>
          <p:nvPr>
            <p:ph idx="1"/>
          </p:nvPr>
        </p:nvSpPr>
        <p:spPr>
          <a:solidFill>
            <a:schemeClr val="bg2"/>
          </a:solidFill>
        </p:spPr>
        <p:txBody>
          <a:bodyPr>
            <a:normAutofit/>
          </a:bodyPr>
          <a:lstStyle/>
          <a:p>
            <a:r>
              <a:rPr lang="en-US" dirty="0" smtClean="0">
                <a:hlinkClick r:id="rId2"/>
              </a:rPr>
              <a:t>Coughing </a:t>
            </a:r>
            <a:endParaRPr lang="en-US" dirty="0" smtClean="0">
              <a:hlinkClick r:id="rId2"/>
            </a:endParaRPr>
          </a:p>
          <a:p>
            <a:r>
              <a:rPr lang="en-US" sz="3600" u="sng" dirty="0" smtClean="0">
                <a:solidFill>
                  <a:srgbClr val="00B0F0"/>
                </a:solidFill>
              </a:rPr>
              <a:t>fever </a:t>
            </a:r>
            <a:endParaRPr lang="en-US" sz="3600" u="sng" dirty="0" smtClean="0">
              <a:solidFill>
                <a:srgbClr val="00B0F0"/>
              </a:solidFill>
              <a:hlinkClick r:id="rId2"/>
            </a:endParaRPr>
          </a:p>
          <a:p>
            <a:r>
              <a:rPr lang="en-US" dirty="0" smtClean="0">
                <a:hlinkClick r:id="rId2"/>
              </a:rPr>
              <a:t>diarrhea </a:t>
            </a:r>
          </a:p>
          <a:p>
            <a:r>
              <a:rPr lang="en-US" dirty="0" smtClean="0">
                <a:hlinkClick r:id="rId2"/>
              </a:rPr>
              <a:t>fiddicalt to breath </a:t>
            </a:r>
          </a:p>
          <a:p>
            <a:r>
              <a:rPr lang="en-US" dirty="0" smtClean="0">
                <a:hlinkClick r:id="rId2"/>
              </a:rPr>
              <a:t>headache</a:t>
            </a:r>
            <a:endParaRPr lang="en-US" dirty="0" smtClean="0"/>
          </a:p>
          <a:p>
            <a:r>
              <a:rPr lang="en-US" dirty="0" smtClean="0">
                <a:hlinkClick r:id="rId3"/>
              </a:rPr>
              <a:t> Sore throat</a:t>
            </a:r>
            <a:r>
              <a:rPr lang="en-US" dirty="0" smtClean="0"/>
              <a:t> </a:t>
            </a:r>
          </a:p>
          <a:p>
            <a:pPr>
              <a:buNone/>
            </a:pPr>
            <a:r>
              <a:rPr lang="en-US" dirty="0" smtClean="0">
                <a:hlinkClick r:id="rId2"/>
              </a:rPr>
              <a:t>That’s what you feel when you have the bird flu.</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symptoms</a:t>
            </a:r>
            <a:endParaRPr lang="en-US" dirty="0"/>
          </a:p>
        </p:txBody>
      </p:sp>
      <p:pic>
        <p:nvPicPr>
          <p:cNvPr id="2050" name="Picture 2" descr="C:\Documents and Settings\eodesho\Desktop\avianInfluenzaH5N1AvianFlu_26162_lg.jpg"/>
          <p:cNvPicPr>
            <a:picLocks noGrp="1" noChangeAspect="1" noChangeArrowheads="1"/>
          </p:cNvPicPr>
          <p:nvPr>
            <p:ph idx="1"/>
          </p:nvPr>
        </p:nvPicPr>
        <p:blipFill>
          <a:blip r:embed="rId2" cstate="print"/>
          <a:srcRect/>
          <a:stretch>
            <a:fillRect/>
          </a:stretch>
        </p:blipFill>
        <p:spPr bwMode="auto">
          <a:xfrm>
            <a:off x="533400" y="1676400"/>
            <a:ext cx="8229600" cy="469623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does bird flu spread among birds</a:t>
            </a:r>
            <a:endParaRPr lang="en-US" dirty="0"/>
          </a:p>
        </p:txBody>
      </p:sp>
      <p:pic>
        <p:nvPicPr>
          <p:cNvPr id="5" name="Picture Placeholder 4" descr="images.jpg"/>
          <p:cNvPicPr>
            <a:picLocks noGrp="1" noChangeAspect="1"/>
          </p:cNvPicPr>
          <p:nvPr>
            <p:ph type="pic" idx="1"/>
          </p:nvPr>
        </p:nvPicPr>
        <p:blipFill>
          <a:blip r:embed="rId2" cstate="print"/>
          <a:srcRect l="6283" r="6283"/>
          <a:stretch>
            <a:fillRect/>
          </a:stretch>
        </p:blipFill>
        <p:spPr>
          <a:xfrm>
            <a:off x="2903805" y="1752600"/>
            <a:ext cx="6247397" cy="4953000"/>
          </a:xfrm>
        </p:spPr>
      </p:pic>
      <p:sp>
        <p:nvSpPr>
          <p:cNvPr id="4" name="Text Placeholder 3"/>
          <p:cNvSpPr>
            <a:spLocks noGrp="1"/>
          </p:cNvSpPr>
          <p:nvPr>
            <p:ph type="body" sz="half" idx="2"/>
          </p:nvPr>
        </p:nvSpPr>
        <p:spPr/>
        <p:txBody>
          <a:bodyPr>
            <a:normAutofit/>
          </a:bodyPr>
          <a:lstStyle/>
          <a:p>
            <a:r>
              <a:rPr lang="en-US" sz="2400" dirty="0" smtClean="0"/>
              <a:t>Other birds can get the bird flu when they have close contact with infected birds and the babies of the birds can also get it and its hard to birds to get rid of it and it could kill the birds.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Where does it come from?</a:t>
            </a:r>
            <a:endParaRPr lang="en-US" dirty="0"/>
          </a:p>
        </p:txBody>
      </p:sp>
      <p:sp>
        <p:nvSpPr>
          <p:cNvPr id="3" name="Content Placeholder 2"/>
          <p:cNvSpPr>
            <a:spLocks noGrp="1"/>
          </p:cNvSpPr>
          <p:nvPr>
            <p:ph sz="half" idx="1"/>
          </p:nvPr>
        </p:nvSpPr>
        <p:spPr/>
        <p:txBody>
          <a:bodyPr>
            <a:normAutofit/>
          </a:bodyPr>
          <a:lstStyle/>
          <a:p>
            <a:r>
              <a:rPr lang="en-US" sz="4000" dirty="0" smtClean="0"/>
              <a:t>The first historical cases of avian flu were identified in Europe</a:t>
            </a:r>
          </a:p>
        </p:txBody>
      </p:sp>
      <p:pic>
        <p:nvPicPr>
          <p:cNvPr id="1026" name="Picture 2" descr="C:\Users\RABI\Desktop\_40931968_bird_flu_deaths2_map416[1].gif"/>
          <p:cNvPicPr>
            <a:picLocks noGrp="1" noChangeAspect="1" noChangeArrowheads="1"/>
          </p:cNvPicPr>
          <p:nvPr>
            <p:ph sz="half" idx="2"/>
          </p:nvPr>
        </p:nvPicPr>
        <p:blipFill>
          <a:blip r:embed="rId2" cstate="print"/>
          <a:srcRect/>
          <a:stretch>
            <a:fillRect/>
          </a:stretch>
        </p:blipFill>
        <p:spPr bwMode="auto">
          <a:xfrm>
            <a:off x="4495800" y="1600200"/>
            <a:ext cx="4419600" cy="4343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Vector-Borne</a:t>
            </a:r>
            <a:endParaRPr lang="en-US" dirty="0"/>
          </a:p>
        </p:txBody>
      </p:sp>
      <p:sp>
        <p:nvSpPr>
          <p:cNvPr id="6" name="Content Placeholder 5"/>
          <p:cNvSpPr>
            <a:spLocks noGrp="1"/>
          </p:cNvSpPr>
          <p:nvPr>
            <p:ph sz="half" idx="1"/>
          </p:nvPr>
        </p:nvSpPr>
        <p:spPr/>
        <p:txBody>
          <a:bodyPr>
            <a:noAutofit/>
          </a:bodyPr>
          <a:lstStyle/>
          <a:p>
            <a:r>
              <a:rPr lang="en-US" sz="2400" dirty="0" smtClean="0"/>
              <a:t>Birds have the potential to transmit disease to humans. Pests that transfer diseases are referred to as a</a:t>
            </a:r>
          </a:p>
          <a:p>
            <a:r>
              <a:rPr lang="en-US" sz="2400" dirty="0" smtClean="0"/>
              <a:t>The vector picks up the disease organism from an infected host, an animal or a human vector</a:t>
            </a:r>
            <a:endParaRPr lang="en-US" sz="2400" dirty="0"/>
          </a:p>
        </p:txBody>
      </p:sp>
      <p:pic>
        <p:nvPicPr>
          <p:cNvPr id="2050" name="Picture 2" descr="C:\Users\RABI\Desktop\228eaab559deb5fe6b28666279aa02a0[1].jpg"/>
          <p:cNvPicPr>
            <a:picLocks noGrp="1" noChangeAspect="1" noChangeArrowheads="1"/>
          </p:cNvPicPr>
          <p:nvPr>
            <p:ph sz="half" idx="2"/>
          </p:nvPr>
        </p:nvPicPr>
        <p:blipFill>
          <a:blip r:embed="rId2" cstate="print"/>
          <a:srcRect/>
          <a:stretch>
            <a:fillRect/>
          </a:stretch>
        </p:blipFill>
        <p:spPr bwMode="auto">
          <a:xfrm>
            <a:off x="4648200" y="1905000"/>
            <a:ext cx="4038600" cy="40386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117</TotalTime>
  <Words>238</Words>
  <Application>Microsoft Office PowerPoint</Application>
  <PresentationFormat>On-screen Show (4:3)</PresentationFormat>
  <Paragraphs>37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Bird Flu</vt:lpstr>
      <vt:lpstr>What is bird flu?</vt:lpstr>
      <vt:lpstr>What causes Bird Flu?</vt:lpstr>
      <vt:lpstr>Bird Flu Treatment</vt:lpstr>
      <vt:lpstr>Symptoms</vt:lpstr>
      <vt:lpstr>symptoms</vt:lpstr>
      <vt:lpstr>How does bird flu spread among birds</vt:lpstr>
      <vt:lpstr>Where does it come from?</vt:lpstr>
      <vt:lpstr>Vector-Borne</vt:lpstr>
      <vt:lpstr>Slide 10</vt:lpstr>
      <vt:lpstr>Bibliography</vt:lpstr>
    </vt:vector>
  </TitlesOfParts>
  <Company>Chicago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 Jwad</dc:title>
  <dc:creator>rjwad</dc:creator>
  <cp:lastModifiedBy>rjwad</cp:lastModifiedBy>
  <cp:revision>14</cp:revision>
  <dcterms:created xsi:type="dcterms:W3CDTF">2012-12-17T15:36:43Z</dcterms:created>
  <dcterms:modified xsi:type="dcterms:W3CDTF">2012-12-19T13:53:22Z</dcterms:modified>
</cp:coreProperties>
</file>