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5" r:id="rId3"/>
    <p:sldId id="259" r:id="rId4"/>
    <p:sldId id="258" r:id="rId5"/>
    <p:sldId id="261" r:id="rId6"/>
    <p:sldId id="262"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543C18-9AA7-4241-825B-03C374BC9E37}" type="datetimeFigureOut">
              <a:rPr lang="en-US" smtClean="0"/>
              <a:pPr/>
              <a:t>12/16/2012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08A917-A69D-499D-96DE-9B5DB19F5B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8A917-A69D-499D-96DE-9B5DB19F5B4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12/16/2012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bird-flu-facts.org/History_of_Bird_Flu.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752599"/>
          </a:xfrm>
        </p:spPr>
        <p:txBody>
          <a:bodyPr/>
          <a:lstStyle/>
          <a:p>
            <a:r>
              <a:rPr lang="en-US" dirty="0" smtClean="0"/>
              <a:t>Bird flu</a:t>
            </a:r>
            <a:endParaRPr lang="en-US" dirty="0"/>
          </a:p>
        </p:txBody>
      </p:sp>
      <p:pic>
        <p:nvPicPr>
          <p:cNvPr id="1026" name="Picture 2" descr="C:\Users\Prof\Downloads\download.jpg"/>
          <p:cNvPicPr>
            <a:picLocks noChangeAspect="1" noChangeArrowheads="1"/>
          </p:cNvPicPr>
          <p:nvPr/>
        </p:nvPicPr>
        <p:blipFill>
          <a:blip r:embed="rId2" cstate="print"/>
          <a:srcRect/>
          <a:stretch>
            <a:fillRect/>
          </a:stretch>
        </p:blipFill>
        <p:spPr bwMode="auto">
          <a:xfrm>
            <a:off x="1981200" y="2895600"/>
            <a:ext cx="4953000" cy="2733675"/>
          </a:xfrm>
          <a:prstGeom prst="rect">
            <a:avLst/>
          </a:prstGeom>
          <a:noFill/>
        </p:spPr>
      </p:pic>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bird flu</a:t>
            </a:r>
            <a:endParaRPr lang="en-US" dirty="0"/>
          </a:p>
        </p:txBody>
      </p:sp>
      <p:sp>
        <p:nvSpPr>
          <p:cNvPr id="3" name="Content Placeholder 2"/>
          <p:cNvSpPr>
            <a:spLocks noGrp="1"/>
          </p:cNvSpPr>
          <p:nvPr>
            <p:ph idx="1"/>
          </p:nvPr>
        </p:nvSpPr>
        <p:spPr>
          <a:xfrm>
            <a:off x="609600" y="1828800"/>
            <a:ext cx="8077200" cy="4297363"/>
          </a:xfrm>
        </p:spPr>
        <p:txBody>
          <a:bodyPr>
            <a:normAutofit/>
          </a:bodyPr>
          <a:lstStyle/>
          <a:p>
            <a:pPr fontAlgn="t">
              <a:buNone/>
            </a:pPr>
            <a:endParaRPr lang="en-US" dirty="0" smtClean="0"/>
          </a:p>
          <a:p>
            <a:pPr fontAlgn="t"/>
            <a:r>
              <a:rPr lang="en-US" b="1" dirty="0" smtClean="0"/>
              <a:t>In 1918, the Spanish flu started off as a normal human </a:t>
            </a:r>
            <a:r>
              <a:rPr lang="en-US" b="1" u="sng" dirty="0" smtClean="0">
                <a:hlinkClick r:id="rId2"/>
              </a:rPr>
              <a:t>influenza</a:t>
            </a:r>
            <a:r>
              <a:rPr lang="en-US" b="1" dirty="0" smtClean="0"/>
              <a:t> virus took a terrible turn and became terribly lethal.  This was the first major flu pandemic of the 20th century.  Scientists believe that this virus was a mutated form of a bird flu virus. </a:t>
            </a:r>
          </a:p>
          <a:p>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69950"/>
          </a:xfrm>
        </p:spPr>
        <p:txBody>
          <a:bodyPr>
            <a:normAutofit fontScale="90000"/>
          </a:bodyPr>
          <a:lstStyle/>
          <a:p>
            <a:r>
              <a:rPr lang="en-US" sz="320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Avian influenza</a:t>
            </a:r>
            <a:endParaRPr lang="en-US" sz="320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4" name="Text Placeholder 3"/>
          <p:cNvSpPr>
            <a:spLocks noGrp="1"/>
          </p:cNvSpPr>
          <p:nvPr>
            <p:ph type="body" idx="2"/>
          </p:nvPr>
        </p:nvSpPr>
        <p:spPr/>
        <p:txBody>
          <a:bodyPr>
            <a:normAutofit lnSpcReduction="10000"/>
          </a:bodyPr>
          <a:lstStyle/>
          <a:p>
            <a:r>
              <a:rPr lang="en-US" sz="1800" b="1" dirty="0" smtClean="0"/>
              <a:t>bird flu, also called avian influenza,   a viral respiratory disease mainly of poultry and certain other bird species, including migratory water birds, some imported pet birds, and ostriches, that can be transmitted directly to humans. The first known cases in humans were reported in 1997, when an outbreak in poultry in Hong Kong led to severe illness in 18 people, a third of whom died</a:t>
            </a:r>
            <a:endParaRPr lang="en-US" sz="1800" b="1" dirty="0"/>
          </a:p>
        </p:txBody>
      </p:sp>
      <p:pic>
        <p:nvPicPr>
          <p:cNvPr id="5" name="Content Placeholder 4" descr="images.jpg"/>
          <p:cNvPicPr>
            <a:picLocks noGrp="1" noChangeAspect="1"/>
          </p:cNvPicPr>
          <p:nvPr>
            <p:ph sz="half" idx="1"/>
          </p:nvPr>
        </p:nvPicPr>
        <p:blipFill>
          <a:blip r:embed="rId3" cstate="print"/>
          <a:stretch>
            <a:fillRect/>
          </a:stretch>
        </p:blipFill>
        <p:spPr>
          <a:xfrm>
            <a:off x="3817657" y="1447800"/>
            <a:ext cx="4985327" cy="3886200"/>
          </a:xfrm>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457200" y="685800"/>
            <a:ext cx="3008313" cy="5440363"/>
          </a:xfrm>
        </p:spPr>
        <p:txBody>
          <a:bodyPr>
            <a:noAutofit/>
          </a:bodyPr>
          <a:lstStyle/>
          <a:p>
            <a:pPr fontAlgn="base"/>
            <a:endParaRPr lang="en-US" sz="3200" b="1" dirty="0" smtClean="0"/>
          </a:p>
          <a:p>
            <a:pPr fontAlgn="base"/>
            <a:r>
              <a:rPr lang="en-US" sz="3200" b="1" dirty="0" smtClean="0"/>
              <a:t>THOUSANDS of chickens from an egg farm near Maitland have been destroyed following a bird flu outbreak.</a:t>
            </a:r>
          </a:p>
          <a:p>
            <a:r>
              <a:rPr lang="en-US" sz="3200" dirty="0" smtClean="0"/>
              <a:t/>
            </a:r>
            <a:br>
              <a:rPr lang="en-US" sz="3200" dirty="0" smtClean="0"/>
            </a:br>
            <a:endParaRPr lang="en-US" sz="3200" dirty="0"/>
          </a:p>
        </p:txBody>
      </p:sp>
      <p:pic>
        <p:nvPicPr>
          <p:cNvPr id="1026" name="Picture 2" descr="C:\Users\Prof\Desktop\abood\chicken-farm.jpg"/>
          <p:cNvPicPr>
            <a:picLocks noGrp="1" noChangeAspect="1" noChangeArrowheads="1"/>
          </p:cNvPicPr>
          <p:nvPr>
            <p:ph sz="half" idx="1"/>
          </p:nvPr>
        </p:nvPicPr>
        <p:blipFill>
          <a:blip r:embed="rId2" cstate="print"/>
          <a:stretch>
            <a:fillRect/>
          </a:stretch>
        </p:blipFill>
        <p:spPr bwMode="auto">
          <a:xfrm>
            <a:off x="3749675" y="1575594"/>
            <a:ext cx="4762500" cy="3248025"/>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648200"/>
            <a:ext cx="5678488" cy="609600"/>
          </a:xfrm>
        </p:spPr>
        <p:txBody>
          <a:bodyPr>
            <a:noAutofit/>
          </a:bodyPr>
          <a:lstStyle/>
          <a:p>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
            </a:r>
            <a:br>
              <a:rPr lang="en-US" sz="2800" i="1" dirty="0" smtClean="0">
                <a:solidFill>
                  <a:schemeClr val="accent1"/>
                </a:solidFill>
              </a:rPr>
            </a:br>
            <a:r>
              <a:rPr lang="en-US" sz="2800" i="1" dirty="0" smtClean="0">
                <a:solidFill>
                  <a:schemeClr val="accent1"/>
                </a:solidFill>
              </a:rPr>
              <a:t>Bird flu in humans</a:t>
            </a:r>
            <a:endParaRPr lang="en-US" sz="2800" dirty="0">
              <a:solidFill>
                <a:schemeClr val="accent1"/>
              </a:solidFill>
            </a:endParaRPr>
          </a:p>
        </p:txBody>
      </p:sp>
      <p:pic>
        <p:nvPicPr>
          <p:cNvPr id="5" name="Picture Placeholder 4" descr="images (1).jpg"/>
          <p:cNvPicPr>
            <a:picLocks noGrp="1" noChangeAspect="1"/>
          </p:cNvPicPr>
          <p:nvPr>
            <p:ph type="pic" idx="1"/>
          </p:nvPr>
        </p:nvPicPr>
        <p:blipFill>
          <a:blip r:embed="rId2" cstate="print"/>
          <a:srcRect l="2552" r="2552"/>
          <a:stretch>
            <a:fillRect/>
          </a:stretch>
        </p:blipFill>
        <p:spPr>
          <a:xfrm>
            <a:off x="1484312" y="612775"/>
            <a:ext cx="5754688" cy="4035425"/>
          </a:xfrm>
        </p:spPr>
      </p:pic>
      <p:sp>
        <p:nvSpPr>
          <p:cNvPr id="4" name="Text Placeholder 3"/>
          <p:cNvSpPr>
            <a:spLocks noGrp="1"/>
          </p:cNvSpPr>
          <p:nvPr>
            <p:ph type="body" sz="half" idx="2"/>
          </p:nvPr>
        </p:nvSpPr>
        <p:spPr>
          <a:xfrm>
            <a:off x="1447800" y="5367338"/>
            <a:ext cx="5830888" cy="1338262"/>
          </a:xfrm>
        </p:spPr>
        <p:txBody>
          <a:bodyPr>
            <a:normAutofit fontScale="92500" lnSpcReduction="10000"/>
          </a:bodyPr>
          <a:lstStyle/>
          <a:p>
            <a:r>
              <a:rPr lang="en-US" sz="2400" b="1" dirty="0" smtClean="0"/>
              <a:t>From 2003 through December 2011, some 574 people were reported to have been infected with bird flu, and about 60 percent of them died. </a:t>
            </a:r>
          </a:p>
          <a:p>
            <a:endParaRPr lang="en-U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Subtypes of bird flu virus</a:t>
            </a:r>
            <a:br>
              <a:rPr lang="en-US" dirty="0" smtClean="0"/>
            </a:br>
            <a:endParaRPr lang="en-US" dirty="0"/>
          </a:p>
        </p:txBody>
      </p:sp>
      <p:sp>
        <p:nvSpPr>
          <p:cNvPr id="4" name="Text Placeholder 3"/>
          <p:cNvSpPr>
            <a:spLocks noGrp="1"/>
          </p:cNvSpPr>
          <p:nvPr>
            <p:ph type="body" idx="2"/>
          </p:nvPr>
        </p:nvSpPr>
        <p:spPr/>
        <p:txBody>
          <a:bodyPr>
            <a:normAutofit lnSpcReduction="10000"/>
          </a:bodyPr>
          <a:lstStyle/>
          <a:p>
            <a:r>
              <a:rPr lang="en-US" sz="2000" b="1" dirty="0" smtClean="0"/>
              <a:t>Bird flu in avian species occurs in two forms, one mild and the other highly virulent and contagious; the latter form has been termed fowl plague. Mutation of the virus causing the mild form is believed to have given rise to the virus causing the severe form. The infectious agents of bird flu are any of several subtypes of type A orthomyxovirus. </a:t>
            </a:r>
            <a:endParaRPr lang="en-US" sz="2000" b="1" dirty="0"/>
          </a:p>
        </p:txBody>
      </p:sp>
      <p:pic>
        <p:nvPicPr>
          <p:cNvPr id="7" name="Content Placeholder 6" descr="des.jpg"/>
          <p:cNvPicPr>
            <a:picLocks noGrp="1" noChangeAspect="1"/>
          </p:cNvPicPr>
          <p:nvPr>
            <p:ph sz="half" idx="1"/>
          </p:nvPr>
        </p:nvPicPr>
        <p:blipFill>
          <a:blip r:embed="rId2" cstate="print"/>
          <a:stretch>
            <a:fillRect/>
          </a:stretch>
        </p:blipFill>
        <p:spPr>
          <a:xfrm>
            <a:off x="3844925" y="1327944"/>
            <a:ext cx="4572000" cy="3743325"/>
          </a:xfrm>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381000" y="457200"/>
            <a:ext cx="3084513" cy="5668963"/>
          </a:xfrm>
        </p:spPr>
        <p:txBody>
          <a:bodyPr>
            <a:noAutofit/>
          </a:bodyPr>
          <a:lstStyle/>
          <a:p>
            <a:r>
              <a:rPr lang="en-US" sz="2400" b="1" dirty="0" smtClean="0"/>
              <a:t>Other subtypes of this virus are responsible for most cases of human influenza and for the great influenza pandemics of the past. Genetic analysis suggests that the influenza A subtypes that afflict mainly no avian animals, including humans, pigs, whales, and horses, derive at least partially from bird flu subtypes.</a:t>
            </a:r>
            <a:endParaRPr lang="en-US" sz="2400" b="1" dirty="0"/>
          </a:p>
        </p:txBody>
      </p:sp>
      <p:pic>
        <p:nvPicPr>
          <p:cNvPr id="5" name="Content Placeholder 4" descr="6-7.gif"/>
          <p:cNvPicPr>
            <a:picLocks noGrp="1" noChangeAspect="1"/>
          </p:cNvPicPr>
          <p:nvPr>
            <p:ph sz="half" idx="1"/>
          </p:nvPr>
        </p:nvPicPr>
        <p:blipFill>
          <a:blip r:embed="rId2" cstate="print"/>
          <a:stretch>
            <a:fillRect/>
          </a:stretch>
        </p:blipFill>
        <p:spPr>
          <a:xfrm>
            <a:off x="3575050" y="1242764"/>
            <a:ext cx="5111750" cy="3913684"/>
          </a:xfrm>
        </p:spPr>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did us do with bird flu</a:t>
            </a:r>
            <a:br>
              <a:rPr lang="en-US" dirty="0" smtClean="0"/>
            </a:br>
            <a:endParaRPr lang="en-US" dirty="0"/>
          </a:p>
        </p:txBody>
      </p:sp>
      <p:sp>
        <p:nvSpPr>
          <p:cNvPr id="4" name="Text Placeholder 3"/>
          <p:cNvSpPr>
            <a:spLocks noGrp="1"/>
          </p:cNvSpPr>
          <p:nvPr>
            <p:ph type="body" idx="2"/>
          </p:nvPr>
        </p:nvSpPr>
        <p:spPr>
          <a:xfrm>
            <a:off x="533400" y="1524000"/>
            <a:ext cx="3008313" cy="4691063"/>
          </a:xfrm>
        </p:spPr>
        <p:txBody>
          <a:bodyPr>
            <a:normAutofit fontScale="92500" lnSpcReduction="10000"/>
          </a:bodyPr>
          <a:lstStyle/>
          <a:p>
            <a:r>
              <a:rPr lang="en-US" sz="1800" b="1" dirty="0" smtClean="0"/>
              <a:t>Attempts are made in the United States to minimize the presence of HPAI in poultry thorough routine surveillance of poultry flocks in commercial poultry operations. Detection of a HPAI virus may result in immediate culling of the flock. Less pathogenic viruses are controlled by vaccination, which is done primarily in turkey flocks (</a:t>
            </a:r>
            <a:r>
              <a:rPr lang="en-US" sz="1800" b="1" dirty="0" err="1" smtClean="0"/>
              <a:t>ATCvet</a:t>
            </a:r>
            <a:r>
              <a:rPr lang="en-US" sz="1800" b="1" dirty="0" smtClean="0"/>
              <a:t> codes: QI01AA23 for the inactivated fowl vaccine, QI01CL01 for the inactivated turkey combination vaccine).</a:t>
            </a:r>
          </a:p>
          <a:p>
            <a:endParaRPr lang="en-US" dirty="0"/>
          </a:p>
        </p:txBody>
      </p:sp>
      <p:pic>
        <p:nvPicPr>
          <p:cNvPr id="5" name="Content Placeholder 4" descr="161957-bird-flu.jpg"/>
          <p:cNvPicPr>
            <a:picLocks noGrp="1" noChangeAspect="1"/>
          </p:cNvPicPr>
          <p:nvPr>
            <p:ph sz="half" idx="1"/>
          </p:nvPr>
        </p:nvPicPr>
        <p:blipFill>
          <a:blip r:embed="rId2" cstate="print"/>
          <a:stretch>
            <a:fillRect/>
          </a:stretch>
        </p:blipFill>
        <p:spPr>
          <a:xfrm>
            <a:off x="3575050" y="1523490"/>
            <a:ext cx="5111750" cy="3352232"/>
          </a:xfrm>
        </p:spPr>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763000" cy="3046988"/>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sz="6000" b="1" dirty="0" err="1" smtClean="0">
                <a:ln w="18415" cmpd="sng">
                  <a:solidFill>
                    <a:srgbClr val="FFFFFF"/>
                  </a:solidFill>
                  <a:prstDash val="solid"/>
                </a:ln>
              </a:rPr>
              <a:t>Refrences</a:t>
            </a:r>
            <a:r>
              <a:rPr lang="en-US" sz="6000" b="1" dirty="0" smtClean="0">
                <a:ln w="18415" cmpd="sng">
                  <a:solidFill>
                    <a:srgbClr val="FFFFFF"/>
                  </a:solidFill>
                  <a:prstDash val="solid"/>
                </a:ln>
              </a:rPr>
              <a:t>:</a:t>
            </a:r>
          </a:p>
          <a:p>
            <a:pPr marL="914400" indent="-914400">
              <a:buFont typeface="+mj-lt"/>
              <a:buAutoNum type="arabicPeriod"/>
            </a:pPr>
            <a:r>
              <a:rPr lang="en-US" sz="4400" b="1" dirty="0" smtClean="0">
                <a:ln w="18415" cmpd="sng">
                  <a:solidFill>
                    <a:srgbClr val="FFFFFF"/>
                  </a:solidFill>
                  <a:prstDash val="solid"/>
                </a:ln>
              </a:rPr>
              <a:t>Google research</a:t>
            </a:r>
          </a:p>
          <a:p>
            <a:pPr marL="914400" indent="-914400">
              <a:buFont typeface="+mj-lt"/>
              <a:buAutoNum type="arabicPeriod"/>
            </a:pPr>
            <a:r>
              <a:rPr lang="en-US" sz="4400" b="1" dirty="0" smtClean="0">
                <a:ln w="18415" cmpd="sng">
                  <a:solidFill>
                    <a:srgbClr val="FFFFFF"/>
                  </a:solidFill>
                  <a:prstDash val="solid"/>
                </a:ln>
              </a:rPr>
              <a:t>Google images</a:t>
            </a:r>
          </a:p>
          <a:p>
            <a:pPr marL="914400" indent="-914400">
              <a:buFont typeface="+mj-lt"/>
              <a:buAutoNum type="arabicPeriod"/>
            </a:pPr>
            <a:r>
              <a:rPr lang="en-US" sz="4400" b="1" dirty="0" smtClean="0">
                <a:ln w="18415" cmpd="sng">
                  <a:solidFill>
                    <a:srgbClr val="FFFFFF"/>
                  </a:solidFill>
                  <a:prstDash val="solid"/>
                </a:ln>
              </a:rPr>
              <a:t>Mather high school research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TotalTime>
  <Words>357</Words>
  <Application>Microsoft Office PowerPoint</Application>
  <PresentationFormat>On-screen Show (4:3)</PresentationFormat>
  <Paragraphs>21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Bird flu</vt:lpstr>
      <vt:lpstr>The history of bird flu</vt:lpstr>
      <vt:lpstr>Avian influenza</vt:lpstr>
      <vt:lpstr>Slide 4</vt:lpstr>
      <vt:lpstr>                Bird flu in humans</vt:lpstr>
      <vt:lpstr>Subtypes of bird flu virus </vt:lpstr>
      <vt:lpstr>Slide 7</vt:lpstr>
      <vt:lpstr>What did us do with bird flu </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 flu</dc:title>
  <dc:creator>Prof</dc:creator>
  <cp:lastModifiedBy>Prof</cp:lastModifiedBy>
  <cp:revision>14</cp:revision>
  <dcterms:created xsi:type="dcterms:W3CDTF">2006-08-16T00:00:00Z</dcterms:created>
  <dcterms:modified xsi:type="dcterms:W3CDTF">2012-12-17T03:28:40Z</dcterms:modified>
</cp:coreProperties>
</file>